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3"/>
  </p:notesMasterIdLst>
  <p:sldIdLst>
    <p:sldId id="3394" r:id="rId2"/>
    <p:sldId id="3382" r:id="rId3"/>
    <p:sldId id="3399" r:id="rId4"/>
    <p:sldId id="3466" r:id="rId5"/>
    <p:sldId id="3396" r:id="rId6"/>
    <p:sldId id="3435" r:id="rId7"/>
    <p:sldId id="3433" r:id="rId8"/>
    <p:sldId id="3434" r:id="rId9"/>
    <p:sldId id="3420" r:id="rId10"/>
    <p:sldId id="3453" r:id="rId11"/>
    <p:sldId id="3456" r:id="rId12"/>
    <p:sldId id="3436" r:id="rId13"/>
    <p:sldId id="3437" r:id="rId14"/>
    <p:sldId id="3431" r:id="rId15"/>
    <p:sldId id="3398" r:id="rId16"/>
    <p:sldId id="3455" r:id="rId17"/>
    <p:sldId id="3461" r:id="rId18"/>
    <p:sldId id="3457" r:id="rId19"/>
    <p:sldId id="3467" r:id="rId20"/>
    <p:sldId id="3460" r:id="rId21"/>
    <p:sldId id="3427" r:id="rId22"/>
    <p:sldId id="3459" r:id="rId23"/>
    <p:sldId id="3458" r:id="rId24"/>
    <p:sldId id="3471" r:id="rId25"/>
    <p:sldId id="3424" r:id="rId26"/>
    <p:sldId id="3472" r:id="rId27"/>
    <p:sldId id="3473" r:id="rId28"/>
    <p:sldId id="3462" r:id="rId29"/>
    <p:sldId id="3469" r:id="rId30"/>
    <p:sldId id="3428" r:id="rId31"/>
    <p:sldId id="3468" r:id="rId32"/>
    <p:sldId id="3454" r:id="rId33"/>
    <p:sldId id="3470" r:id="rId34"/>
    <p:sldId id="3464" r:id="rId35"/>
    <p:sldId id="3463" r:id="rId36"/>
    <p:sldId id="3443" r:id="rId37"/>
    <p:sldId id="3450" r:id="rId38"/>
    <p:sldId id="3451" r:id="rId39"/>
    <p:sldId id="3465" r:id="rId40"/>
    <p:sldId id="3416" r:id="rId41"/>
    <p:sldId id="3231" r:id="rId4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on gary" initials="wg" lastIdx="1" clrIdx="0">
    <p:extLst>
      <p:ext uri="{19B8F6BF-5375-455C-9EA6-DF929625EA0E}">
        <p15:presenceInfo xmlns:p15="http://schemas.microsoft.com/office/powerpoint/2012/main" userId="36f2ec5a437e181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597CD"/>
    <a:srgbClr val="EC9E97"/>
    <a:srgbClr val="02C693"/>
    <a:srgbClr val="C2E8F7"/>
    <a:srgbClr val="C7A489"/>
    <a:srgbClr val="88DBF8"/>
    <a:srgbClr val="80E4C3"/>
    <a:srgbClr val="02BE8D"/>
    <a:srgbClr val="92D2C6"/>
    <a:srgbClr val="C0E5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B1032C-EA38-4F05-BA0D-38AFFFC7BED3}" styleName="浅色样式 3 - 强调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主题样式 1 - 强调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主题样式 1 - 强调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80099" autoAdjust="0"/>
  </p:normalViewPr>
  <p:slideViewPr>
    <p:cSldViewPr snapToGrid="0">
      <p:cViewPr varScale="1">
        <p:scale>
          <a:sx n="107" d="100"/>
          <a:sy n="107" d="100"/>
        </p:scale>
        <p:origin x="696" y="138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E98365-F53F-4CDA-A9C3-AF7FD0858500}" type="datetimeFigureOut">
              <a:rPr lang="zh-CN" altLang="en-US" smtClean="0"/>
              <a:t>2024/5/25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F48B1E-3844-496C-8F27-82E99E74AAC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91194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31185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10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619466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11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654158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12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19304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13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267965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14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102724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15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368799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16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1655924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17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860138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18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9135814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19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157466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9632012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9705864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21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0685062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22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8651394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23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9639357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24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8690109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25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8341440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26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4498005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27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527325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28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290316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29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708614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1073522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30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190858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31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4047656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32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1548555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33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4135389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34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9587561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35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7036262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36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1253117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37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1195125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38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9037925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39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268818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7607277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40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965449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32333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73653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68406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686868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862681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6A9E09-D1A5-4964-96DD-C272DDCB1A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CEBCDFF-9E79-4D83-8BE4-E4BFC5ECE6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8CCAD58-37AD-4096-8D7A-A24DFF04AB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469AC-3566-4F4B-965A-CB7ECF5E2515}" type="datetimeFigureOut">
              <a:rPr lang="zh-CN" altLang="en-US" smtClean="0"/>
              <a:t>2024/5/25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6767ACE-0889-48EB-9F4E-B3BCF2B657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8EAD6D4-E8C8-48A5-BB8F-9416801C5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87B4E-8BB0-44A0-AADC-C7FC883A5E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47619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564D9D-F39E-4DCB-BB8E-772CADB3DC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8AC28BA-54D0-48F9-BF08-F578B72908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2C4DAA3-AB46-429F-BC38-22600B11B0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469AC-3566-4F4B-965A-CB7ECF5E2515}" type="datetimeFigureOut">
              <a:rPr lang="zh-CN" altLang="en-US" smtClean="0"/>
              <a:t>2024/5/25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4C0907F-8060-4F71-8001-A8466CC2D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6F4A13E-29A6-4BF2-8C16-0FB39D70C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87B4E-8BB0-44A0-AADC-C7FC883A5E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03315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71FD02FF-058B-4611-ABBD-4FDAD2B214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29E8EBE-CE0B-44F6-996F-EE71D47E99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1A2D0EB-F6F8-4D56-B88D-BA61D71649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469AC-3566-4F4B-965A-CB7ECF5E2515}" type="datetimeFigureOut">
              <a:rPr lang="zh-CN" altLang="en-US" smtClean="0"/>
              <a:t>2024/5/25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53770A1-7DF4-40DD-A36F-ACD6CE958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8B44572-2E41-468F-8E0F-A906DA728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87B4E-8BB0-44A0-AADC-C7FC883A5E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36209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93E93-166D-47F5-9EF1-ACEABE24AEEA}" type="datetimeFigureOut">
              <a:rPr lang="zh-CN" altLang="en-US" smtClean="0"/>
              <a:t>2024/5/25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D5ACA-62CA-46DB-AD6B-12EDD6D51A23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文本框 5"/>
          <p:cNvSpPr txBox="1"/>
          <p:nvPr userDrawn="1"/>
        </p:nvSpPr>
        <p:spPr>
          <a:xfrm>
            <a:off x="4397375" y="753110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36088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ED88FC-2026-47CE-B797-B1AD70ED8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0C70A4E-F739-4E8B-A81C-34A733F5F6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C29521F-7FA9-4DBF-8B95-7BC72527F0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469AC-3566-4F4B-965A-CB7ECF5E2515}" type="datetimeFigureOut">
              <a:rPr lang="zh-CN" altLang="en-US" smtClean="0"/>
              <a:t>2024/5/25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365F88F-3CE8-4DFD-AEA5-9A9E216F3C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53A02CF-7CAB-4224-9369-8F133B543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87B4E-8BB0-44A0-AADC-C7FC883A5E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60685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E60236-3122-40C8-A2BA-BE946F414B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2F86EE4-A9C1-4E1C-895C-4CDB09B8BA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42B996B-9399-4D3D-A561-B097415A8F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469AC-3566-4F4B-965A-CB7ECF5E2515}" type="datetimeFigureOut">
              <a:rPr lang="zh-CN" altLang="en-US" smtClean="0"/>
              <a:t>2024/5/25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3E9ADBB-01D4-405F-BA5E-591CE440D7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B586D59-FB6F-415F-8F1E-98A6030ED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87B4E-8BB0-44A0-AADC-C7FC883A5E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61049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C9FAED-22B0-4915-9A53-246450B915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5EF1BAA-EA45-4118-9B95-7FCBF41D96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E9ECD2A-91F2-4487-AE4B-EA69B39CF5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95F7DBE-57D0-48E9-B406-0401AB4A68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469AC-3566-4F4B-965A-CB7ECF5E2515}" type="datetimeFigureOut">
              <a:rPr lang="zh-CN" altLang="en-US" smtClean="0"/>
              <a:t>2024/5/25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0FA0907-AE21-476E-9A56-D741C2336E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5A49AB5-DF57-4E34-AB28-EC26CBEF66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87B4E-8BB0-44A0-AADC-C7FC883A5E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35146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1DEF9B-557E-414A-912F-4BB938D472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6A3C8C9-F524-4911-A0EC-1513F3C6FA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CF3D93D-81A7-4D47-ADFA-977E08AAE4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134450E-175D-46A3-921B-85EA2F7D16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FA0676AD-52CC-424E-B279-7BC879365AA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D58EE84D-FE41-43AC-B521-67A7B8FA90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469AC-3566-4F4B-965A-CB7ECF5E2515}" type="datetimeFigureOut">
              <a:rPr lang="zh-CN" altLang="en-US" smtClean="0"/>
              <a:t>2024/5/25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EF1C6F89-7291-42CD-9487-50AE2A9457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8BFE8EB-BAC4-454E-A4DC-B69FA3C58C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87B4E-8BB0-44A0-AADC-C7FC883A5E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74257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3043C2-BD38-4F33-8C41-E25AD911D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FAB3807-44D3-4F4F-8060-E10F9123DF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469AC-3566-4F4B-965A-CB7ECF5E2515}" type="datetimeFigureOut">
              <a:rPr lang="zh-CN" altLang="en-US" smtClean="0"/>
              <a:t>2024/5/25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EFDA364-765C-4F94-96E7-AB9BA576FD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D584DDB-B007-4AC9-8CFF-E1EF419D39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87B4E-8BB0-44A0-AADC-C7FC883A5E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66621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CE3C10E9-CFE1-44EA-B43D-E279742619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469AC-3566-4F4B-965A-CB7ECF5E2515}" type="datetimeFigureOut">
              <a:rPr lang="zh-CN" altLang="en-US" smtClean="0"/>
              <a:t>2024/5/25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89073A9-8FD3-4B49-9F06-04B003BFCC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10157F4-6FDC-4693-B09D-6DDD79AC7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87B4E-8BB0-44A0-AADC-C7FC883A5E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67660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B26233-671A-43E2-8306-42566CB50F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5016B2F-7E31-4513-98D9-0D185CC95E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83797B9-3363-4999-844F-ED482410C0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A27F5C5-6AFE-4E7F-93A8-97936C816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469AC-3566-4F4B-965A-CB7ECF5E2515}" type="datetimeFigureOut">
              <a:rPr lang="zh-CN" altLang="en-US" smtClean="0"/>
              <a:t>2024/5/25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492E0EA-2690-498A-923C-A5879D34D7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126570A-8237-4E65-B919-60E7141EA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87B4E-8BB0-44A0-AADC-C7FC883A5E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13998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990762-5967-49C3-AC7B-B383B88B0E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A28B31A2-8F84-4212-80A0-D63B5CF775C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F0627BA-620A-436F-B3ED-90C7976301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88EF30F-A058-4400-A273-EB00858CA1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469AC-3566-4F4B-965A-CB7ECF5E2515}" type="datetimeFigureOut">
              <a:rPr lang="zh-CN" altLang="en-US" smtClean="0"/>
              <a:t>2024/5/25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C7AD9F7-FD42-449F-AD4B-703C825BE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4F009EC-CCD3-4324-8356-1AC2B8FD0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87B4E-8BB0-44A0-AADC-C7FC883A5E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61575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DFAA2EB0-E6C2-4DDA-AC6C-830B48C6EB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4A8DF27-379A-436C-AF46-66828990BC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8D2337C-9985-455D-B7E4-9F819830B89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3469AC-3566-4F4B-965A-CB7ECF5E2515}" type="datetimeFigureOut">
              <a:rPr lang="zh-CN" altLang="en-US" smtClean="0"/>
              <a:t>2024/5/25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1153385-F15D-457C-B14A-0B471547A4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E4F1B8F-872F-4EC9-A7E5-E54C45DEFA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187B4E-8BB0-44A0-AADC-C7FC883A5E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08648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3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jpe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3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8.png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3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8.png"/><Relationship Id="rId4" Type="http://schemas.openxmlformats.org/officeDocument/2006/relationships/image" Target="../media/image10.png"/><Relationship Id="rId9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3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8.png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3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8.png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3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8.png"/><Relationship Id="rId4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0.png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0.png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0.png"/><Relationship Id="rId4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3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8.png"/><Relationship Id="rId4" Type="http://schemas.openxmlformats.org/officeDocument/2006/relationships/image" Target="../media/image10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3.png"/><Relationship Id="rId4" Type="http://schemas.openxmlformats.org/officeDocument/2006/relationships/image" Target="../media/image9.jpeg"/><Relationship Id="rId9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669" y="2396430"/>
            <a:ext cx="12191331" cy="1838567"/>
          </a:xfrm>
          <a:prstGeom prst="rect">
            <a:avLst/>
          </a:prstGeom>
          <a:solidFill>
            <a:srgbClr val="1A78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765">
              <a:defRPr/>
            </a:pPr>
            <a:endParaRPr lang="zh-CN" altLang="en-US" sz="1800" dirty="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58172" y="2017547"/>
            <a:ext cx="2624273" cy="262427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765">
              <a:defRPr/>
            </a:pPr>
            <a:endParaRPr lang="zh-CN" altLang="en-US" sz="1800">
              <a:solidFill>
                <a:prstClr val="white"/>
              </a:solidFill>
              <a:cs typeface="+mn-ea"/>
              <a:sym typeface="+mn-lt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4000" contrast="21000"/>
                    </a14:imgEffect>
                    <a14:imgEffect>
                      <a14:colorTemperature colorTemp="6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0000" y="1877889"/>
            <a:ext cx="3140616" cy="2903588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576115" y="2452520"/>
            <a:ext cx="961521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3765">
              <a:defRPr/>
            </a:pPr>
            <a:r>
              <a:rPr lang="en-US" altLang="zh-CN" sz="36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Comparing the Decision-Making Mechanisms by Transformers and CNNs via Explanation Methods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4000" contrast="21000"/>
                    </a14:imgEffect>
                    <a14:imgEffect>
                      <a14:colorTemperature colorTemp="6700"/>
                    </a14:imgEffect>
                    <a14:imgEffect>
                      <a14:sharpenSoften amoun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8070" y="0"/>
            <a:ext cx="1966449" cy="575997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635D3E6C-F41E-4072-8654-E0972F85A092}"/>
              </a:ext>
            </a:extLst>
          </p:cNvPr>
          <p:cNvSpPr txBox="1"/>
          <p:nvPr/>
        </p:nvSpPr>
        <p:spPr>
          <a:xfrm>
            <a:off x="5357657" y="4308182"/>
            <a:ext cx="14766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b="1" dirty="0">
                <a:latin typeface="+mj-lt"/>
              </a:rPr>
              <a:t>CVPR 2024</a:t>
            </a:r>
            <a:endParaRPr lang="zh-CN" altLang="en-US" sz="20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245541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03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cs typeface="+mn-ea"/>
                <a:sym typeface="+mn-lt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cs typeface="+mn-ea"/>
                <a:sym typeface="+mn-lt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6" name="标题占位符 1">
            <a:extLst>
              <a:ext uri="{FF2B5EF4-FFF2-40B4-BE49-F238E27FC236}">
                <a16:creationId xmlns:a16="http://schemas.microsoft.com/office/drawing/2014/main" id="{DA759CE5-CE93-4205-B15C-F6ABD2B33EF3}"/>
              </a:ext>
            </a:extLst>
          </p:cNvPr>
          <p:cNvSpPr txBox="1"/>
          <p:nvPr/>
        </p:nvSpPr>
        <p:spPr>
          <a:xfrm>
            <a:off x="1042966" y="149511"/>
            <a:ext cx="5435600" cy="506497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600" b="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sym typeface="+mn-ea"/>
              </a:rPr>
              <a:t>Related Work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3E305251-341B-4450-905A-BB9FC02EDCD4}"/>
              </a:ext>
            </a:extLst>
          </p:cNvPr>
          <p:cNvSpPr txBox="1"/>
          <p:nvPr/>
        </p:nvSpPr>
        <p:spPr>
          <a:xfrm>
            <a:off x="965200" y="837434"/>
            <a:ext cx="35171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i="1" dirty="0"/>
              <a:t>gradient-based</a:t>
            </a:r>
            <a:r>
              <a:rPr lang="zh-CN" altLang="en-US" b="1" i="1" dirty="0"/>
              <a:t>：</a:t>
            </a:r>
            <a:r>
              <a:rPr lang="zh-CN" altLang="en-US" b="0" i="0" dirty="0">
                <a:solidFill>
                  <a:srgbClr val="1D2129"/>
                </a:solidFill>
                <a:effectLst/>
                <a:latin typeface="PingFangSC-Regular"/>
              </a:rPr>
              <a:t>独立于模型预测</a:t>
            </a:r>
            <a:endParaRPr lang="zh-CN" altLang="en-US" b="1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F8ED667F-EC55-40D3-8E67-08CCF35D141F}"/>
              </a:ext>
            </a:extLst>
          </p:cNvPr>
          <p:cNvSpPr txBox="1"/>
          <p:nvPr/>
        </p:nvSpPr>
        <p:spPr>
          <a:xfrm>
            <a:off x="965200" y="1789174"/>
            <a:ext cx="33288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i="1" dirty="0"/>
              <a:t>perturbation-based</a:t>
            </a:r>
            <a:r>
              <a:rPr lang="zh-CN" altLang="en-US" b="1" i="1" dirty="0"/>
              <a:t>：</a:t>
            </a:r>
            <a:r>
              <a:rPr lang="zh-CN" altLang="en-US" dirty="0"/>
              <a:t>局部最优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72B52C9F-E31D-4499-85C6-90922D6BA034}"/>
              </a:ext>
            </a:extLst>
          </p:cNvPr>
          <p:cNvSpPr txBox="1"/>
          <p:nvPr/>
        </p:nvSpPr>
        <p:spPr>
          <a:xfrm>
            <a:off x="969432" y="2740914"/>
            <a:ext cx="36653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i="1" dirty="0"/>
              <a:t>break the input features</a:t>
            </a:r>
            <a:r>
              <a:rPr lang="zh-CN" altLang="en-US" b="1" i="1" dirty="0"/>
              <a:t>：</a:t>
            </a:r>
            <a:r>
              <a:rPr lang="zh-CN" altLang="en-US" dirty="0"/>
              <a:t>解释性弱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4F5E7F01-AC2A-4E02-98AB-45B6D5713102}"/>
              </a:ext>
            </a:extLst>
          </p:cNvPr>
          <p:cNvSpPr txBox="1"/>
          <p:nvPr/>
        </p:nvSpPr>
        <p:spPr>
          <a:xfrm>
            <a:off x="969432" y="3687117"/>
            <a:ext cx="43376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i="1" dirty="0"/>
              <a:t>i-GOS</a:t>
            </a:r>
            <a:r>
              <a:rPr lang="zh-CN" altLang="en-US" b="1" i="1" dirty="0"/>
              <a:t>：</a:t>
            </a:r>
            <a:r>
              <a:rPr lang="zh-CN" altLang="en-US" dirty="0"/>
              <a:t>积分梯度，收敛更快，定位更准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0D812CB4-AC25-4873-A1BC-AF570AE29140}"/>
              </a:ext>
            </a:extLst>
          </p:cNvPr>
          <p:cNvSpPr txBox="1"/>
          <p:nvPr/>
        </p:nvSpPr>
        <p:spPr>
          <a:xfrm>
            <a:off x="969432" y="4634100"/>
            <a:ext cx="25268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i="1" dirty="0" err="1">
                <a:solidFill>
                  <a:srgbClr val="02C693"/>
                </a:solidFill>
              </a:rPr>
              <a:t>iGOS</a:t>
            </a:r>
            <a:r>
              <a:rPr lang="en-US" altLang="zh-CN" b="1" i="1" dirty="0">
                <a:solidFill>
                  <a:srgbClr val="02C693"/>
                </a:solidFill>
              </a:rPr>
              <a:t>++</a:t>
            </a:r>
            <a:r>
              <a:rPr lang="zh-CN" altLang="en-US" b="1" i="1" dirty="0">
                <a:solidFill>
                  <a:srgbClr val="02C693"/>
                </a:solidFill>
              </a:rPr>
              <a:t>：</a:t>
            </a:r>
            <a:r>
              <a:rPr lang="en-US" altLang="zh-CN" b="1" i="1" dirty="0">
                <a:solidFill>
                  <a:srgbClr val="02C693"/>
                </a:solidFill>
              </a:rPr>
              <a:t>i-GOS</a:t>
            </a:r>
            <a:r>
              <a:rPr lang="zh-CN" altLang="en-US" dirty="0">
                <a:solidFill>
                  <a:srgbClr val="02C693"/>
                </a:solidFill>
              </a:rPr>
              <a:t>的优化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A6558E89-6E81-4268-9D38-A91E3C0665F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5218"/>
          <a:stretch/>
        </p:blipFill>
        <p:spPr>
          <a:xfrm>
            <a:off x="6141175" y="905533"/>
            <a:ext cx="1102218" cy="2371429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CC01533C-2679-4CF6-9910-D51B9E65D4F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5218"/>
          <a:stretch/>
        </p:blipFill>
        <p:spPr>
          <a:xfrm>
            <a:off x="7509345" y="905533"/>
            <a:ext cx="1102218" cy="2371429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33560E7D-52F5-4125-AD6A-9FD45E184E2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75165"/>
          <a:stretch/>
        </p:blipFill>
        <p:spPr>
          <a:xfrm>
            <a:off x="6141175" y="3272168"/>
            <a:ext cx="1102218" cy="2409524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3516E4EC-378D-482D-8368-66BD5160BD1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6615" r="1"/>
          <a:stretch/>
        </p:blipFill>
        <p:spPr>
          <a:xfrm>
            <a:off x="7541543" y="3272168"/>
            <a:ext cx="1070020" cy="2409524"/>
          </a:xfrm>
          <a:prstGeom prst="rect">
            <a:avLst/>
          </a:prstGeom>
        </p:spPr>
      </p:pic>
      <p:sp>
        <p:nvSpPr>
          <p:cNvPr id="36" name="矩形: 圆角 35">
            <a:extLst>
              <a:ext uri="{FF2B5EF4-FFF2-40B4-BE49-F238E27FC236}">
                <a16:creationId xmlns:a16="http://schemas.microsoft.com/office/drawing/2014/main" id="{0826438B-A8DE-4CBD-AD76-F8FB6311AFA3}"/>
              </a:ext>
            </a:extLst>
          </p:cNvPr>
          <p:cNvSpPr/>
          <p:nvPr/>
        </p:nvSpPr>
        <p:spPr>
          <a:xfrm>
            <a:off x="10266154" y="846209"/>
            <a:ext cx="1252746" cy="440327"/>
          </a:xfrm>
          <a:prstGeom prst="roundRect">
            <a:avLst/>
          </a:prstGeom>
          <a:solidFill>
            <a:srgbClr val="02C693"/>
          </a:solidFill>
          <a:ln>
            <a:solidFill>
              <a:srgbClr val="02C6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/>
              <a:t>显示特征</a:t>
            </a:r>
          </a:p>
        </p:txBody>
      </p:sp>
    </p:spTree>
    <p:extLst>
      <p:ext uri="{BB962C8B-B14F-4D97-AF65-F5344CB8AC3E}">
        <p14:creationId xmlns:p14="http://schemas.microsoft.com/office/powerpoint/2010/main" val="31312438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000">
        <p159:morph option="byObject"/>
      </p:transition>
    </mc:Choice>
    <mc:Fallback xmlns="">
      <p:transition spd="slow" advTm="300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03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cs typeface="+mn-ea"/>
                <a:sym typeface="+mn-lt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cs typeface="+mn-ea"/>
                <a:sym typeface="+mn-lt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6" name="标题占位符 1">
            <a:extLst>
              <a:ext uri="{FF2B5EF4-FFF2-40B4-BE49-F238E27FC236}">
                <a16:creationId xmlns:a16="http://schemas.microsoft.com/office/drawing/2014/main" id="{DA759CE5-CE93-4205-B15C-F6ABD2B33EF3}"/>
              </a:ext>
            </a:extLst>
          </p:cNvPr>
          <p:cNvSpPr txBox="1"/>
          <p:nvPr/>
        </p:nvSpPr>
        <p:spPr>
          <a:xfrm>
            <a:off x="1042966" y="149511"/>
            <a:ext cx="5435600" cy="506497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600" b="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sym typeface="+mn-ea"/>
              </a:rPr>
              <a:t>Related Work</a:t>
            </a: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A58C2C5B-5D14-4CB8-95F7-8CC28C69882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14" t="23477" r="3982"/>
          <a:stretch/>
        </p:blipFill>
        <p:spPr>
          <a:xfrm>
            <a:off x="4549686" y="788544"/>
            <a:ext cx="6969214" cy="5766975"/>
          </a:xfrm>
          <a:prstGeom prst="rect">
            <a:avLst/>
          </a:prstGeom>
        </p:spPr>
      </p:pic>
      <p:sp>
        <p:nvSpPr>
          <p:cNvPr id="9" name="箭头: 右 8">
            <a:extLst>
              <a:ext uri="{FF2B5EF4-FFF2-40B4-BE49-F238E27FC236}">
                <a16:creationId xmlns:a16="http://schemas.microsoft.com/office/drawing/2014/main" id="{C26C605A-9449-4234-9D34-BF9A998A81E8}"/>
              </a:ext>
            </a:extLst>
          </p:cNvPr>
          <p:cNvSpPr/>
          <p:nvPr/>
        </p:nvSpPr>
        <p:spPr>
          <a:xfrm rot="2383937">
            <a:off x="4107563" y="5830645"/>
            <a:ext cx="443523" cy="365942"/>
          </a:xfrm>
          <a:prstGeom prst="rightArrow">
            <a:avLst/>
          </a:prstGeom>
          <a:solidFill>
            <a:srgbClr val="02C693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27305FE2-C1C3-4745-89D6-C24BDEA2F5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399" y="864818"/>
            <a:ext cx="3889287" cy="988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1187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000">
        <p159:morph option="byObject"/>
      </p:transition>
    </mc:Choice>
    <mc:Fallback xmlns="">
      <p:transition spd="slow" advTm="300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cs typeface="+mn-ea"/>
                <a:sym typeface="+mn-lt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cs typeface="+mn-ea"/>
                <a:sym typeface="+mn-lt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EEF4D007-A9FE-4E75-ABFC-17DF67C8C6E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742" t="6117" b="14453"/>
          <a:stretch/>
        </p:blipFill>
        <p:spPr>
          <a:xfrm>
            <a:off x="4489522" y="1567228"/>
            <a:ext cx="3045376" cy="3723543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7B775417-957E-414A-8242-C65E31D40E22}"/>
              </a:ext>
            </a:extLst>
          </p:cNvPr>
          <p:cNvSpPr txBox="1"/>
          <p:nvPr/>
        </p:nvSpPr>
        <p:spPr>
          <a:xfrm>
            <a:off x="965199" y="932552"/>
            <a:ext cx="4888754" cy="1508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b="1" dirty="0"/>
              <a:t>Sub-Explanation Counting(</a:t>
            </a:r>
            <a:r>
              <a:rPr lang="zh-CN" altLang="en-US" sz="1600" dirty="0"/>
              <a:t>子解释计数</a:t>
            </a:r>
            <a:r>
              <a:rPr lang="en-US" altLang="zh-CN" sz="2000" b="1" dirty="0"/>
              <a:t>)</a:t>
            </a:r>
          </a:p>
          <a:p>
            <a:endParaRPr lang="en-US" altLang="zh-CN" dirty="0"/>
          </a:p>
          <a:p>
            <a:r>
              <a:rPr lang="en-US" altLang="zh-CN" dirty="0"/>
              <a:t>        Compositional</a:t>
            </a:r>
            <a:r>
              <a:rPr lang="zh-CN" altLang="en-US" dirty="0"/>
              <a:t>：</a:t>
            </a:r>
            <a:r>
              <a:rPr lang="zh-CN" altLang="en-US" sz="1600" dirty="0"/>
              <a:t>组合性</a:t>
            </a:r>
            <a:endParaRPr lang="en-US" altLang="zh-CN" dirty="0"/>
          </a:p>
          <a:p>
            <a:r>
              <a:rPr lang="en-US" altLang="zh-CN" dirty="0"/>
              <a:t>        Disjunctive</a:t>
            </a:r>
            <a:r>
              <a:rPr lang="zh-CN" altLang="en-US" dirty="0"/>
              <a:t>：     </a:t>
            </a:r>
            <a:r>
              <a:rPr lang="zh-CN" altLang="en-US" sz="1600" dirty="0"/>
              <a:t>分离性、析取性</a:t>
            </a:r>
            <a:endParaRPr lang="en-US" altLang="zh-CN" sz="1600" dirty="0"/>
          </a:p>
          <a:p>
            <a:endParaRPr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F4DCD18A-C87C-400E-9A10-7B13ACD772B0}"/>
              </a:ext>
            </a:extLst>
          </p:cNvPr>
          <p:cNvSpPr txBox="1"/>
          <p:nvPr/>
        </p:nvSpPr>
        <p:spPr>
          <a:xfrm>
            <a:off x="988560" y="2440657"/>
            <a:ext cx="292901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b="1" dirty="0"/>
              <a:t>Cross-testing(</a:t>
            </a:r>
            <a:r>
              <a:rPr lang="zh-CN" altLang="en-US" sz="1600" dirty="0"/>
              <a:t>交叉测试</a:t>
            </a:r>
            <a:r>
              <a:rPr lang="en-US" altLang="zh-CN" sz="2000" b="1" dirty="0"/>
              <a:t>)</a:t>
            </a:r>
            <a:endParaRPr lang="zh-CN" altLang="en-US" b="1" dirty="0"/>
          </a:p>
        </p:txBody>
      </p:sp>
      <p:pic>
        <p:nvPicPr>
          <p:cNvPr id="18" name="Picture 2" descr="图解CNN系列二：卷积神经网络各层结构 - 知乎">
            <a:extLst>
              <a:ext uri="{FF2B5EF4-FFF2-40B4-BE49-F238E27FC236}">
                <a16:creationId xmlns:a16="http://schemas.microsoft.com/office/drawing/2014/main" id="{31954B80-ACF7-4A10-8F8B-E3269AF020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38" t="6699" r="17240" b="9530"/>
          <a:stretch/>
        </p:blipFill>
        <p:spPr bwMode="auto">
          <a:xfrm rot="5400000">
            <a:off x="7522829" y="2086367"/>
            <a:ext cx="3727080" cy="2688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组合 18">
            <a:extLst>
              <a:ext uri="{FF2B5EF4-FFF2-40B4-BE49-F238E27FC236}">
                <a16:creationId xmlns:a16="http://schemas.microsoft.com/office/drawing/2014/main" id="{D6AF88AF-8690-4EED-BB78-70F6DFC22C2B}"/>
              </a:ext>
            </a:extLst>
          </p:cNvPr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ED67310B-FB3F-4D06-B8BF-87F4966CB067}"/>
                </a:ext>
              </a:extLst>
            </p:cNvPr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C3A336AB-85A1-4B21-8070-FAAE12EF8A86}"/>
                </a:ext>
              </a:extLst>
            </p:cNvPr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04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9CDC6C8E-BB30-4A08-955C-9F0D478ECF66}"/>
                </a:ext>
              </a:extLst>
            </p:cNvPr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23" name="标题占位符 1">
            <a:extLst>
              <a:ext uri="{FF2B5EF4-FFF2-40B4-BE49-F238E27FC236}">
                <a16:creationId xmlns:a16="http://schemas.microsoft.com/office/drawing/2014/main" id="{F1530D8B-A116-40D5-82DB-AFCEB4A34740}"/>
              </a:ext>
            </a:extLst>
          </p:cNvPr>
          <p:cNvSpPr txBox="1"/>
          <p:nvPr/>
        </p:nvSpPr>
        <p:spPr>
          <a:xfrm>
            <a:off x="1042966" y="140479"/>
            <a:ext cx="2193293" cy="506497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sym typeface="+mn-ea"/>
              </a:rPr>
              <a:t>Methodology</a:t>
            </a: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683445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000">
        <p159:morph option="byObject"/>
      </p:transition>
    </mc:Choice>
    <mc:Fallback xmlns="">
      <p:transition spd="slow" advTm="300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cs typeface="+mn-ea"/>
                <a:sym typeface="+mn-lt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cs typeface="+mn-ea"/>
                <a:sym typeface="+mn-lt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71" name="组合 70">
            <a:extLst>
              <a:ext uri="{FF2B5EF4-FFF2-40B4-BE49-F238E27FC236}">
                <a16:creationId xmlns:a16="http://schemas.microsoft.com/office/drawing/2014/main" id="{7A3E8A9A-09F9-46E8-AE88-45F7658844B2}"/>
              </a:ext>
            </a:extLst>
          </p:cNvPr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72" name="椭圆 71">
              <a:extLst>
                <a:ext uri="{FF2B5EF4-FFF2-40B4-BE49-F238E27FC236}">
                  <a16:creationId xmlns:a16="http://schemas.microsoft.com/office/drawing/2014/main" id="{C92F8E87-7B4C-4FEC-B5C1-55D05468B874}"/>
                </a:ext>
              </a:extLst>
            </p:cNvPr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73" name="文本框 72">
              <a:extLst>
                <a:ext uri="{FF2B5EF4-FFF2-40B4-BE49-F238E27FC236}">
                  <a16:creationId xmlns:a16="http://schemas.microsoft.com/office/drawing/2014/main" id="{04579D6B-83BC-43C5-87F6-EF804B70A54A}"/>
                </a:ext>
              </a:extLst>
            </p:cNvPr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04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74" name="椭圆 73">
              <a:extLst>
                <a:ext uri="{FF2B5EF4-FFF2-40B4-BE49-F238E27FC236}">
                  <a16:creationId xmlns:a16="http://schemas.microsoft.com/office/drawing/2014/main" id="{432F5684-8798-4AE0-B246-6EBD70378F3B}"/>
                </a:ext>
              </a:extLst>
            </p:cNvPr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75" name="标题占位符 1">
            <a:extLst>
              <a:ext uri="{FF2B5EF4-FFF2-40B4-BE49-F238E27FC236}">
                <a16:creationId xmlns:a16="http://schemas.microsoft.com/office/drawing/2014/main" id="{130821D0-D783-4716-ADB7-04FBC81879C6}"/>
              </a:ext>
            </a:extLst>
          </p:cNvPr>
          <p:cNvSpPr txBox="1"/>
          <p:nvPr/>
        </p:nvSpPr>
        <p:spPr>
          <a:xfrm>
            <a:off x="1042966" y="140479"/>
            <a:ext cx="2193293" cy="506497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sym typeface="+mn-ea"/>
              </a:rPr>
              <a:t>Methodology</a:t>
            </a: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296C24FF-30E1-4798-B09E-1CFBC85D8924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42967" y="1607957"/>
            <a:ext cx="5462387" cy="3640702"/>
          </a:xfrm>
          <a:prstGeom prst="rect">
            <a:avLst/>
          </a:prstGeom>
          <a:blipFill>
            <a:blip r:embed="rId5"/>
            <a:tile tx="0" ty="0" sx="100000" sy="100000" flip="none" algn="tl"/>
          </a:blipFill>
          <a:effectLst>
            <a:softEdge rad="0"/>
          </a:effectLst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2E8A6C15-2799-4091-9C68-489AB7EA95F4}"/>
              </a:ext>
            </a:extLst>
          </p:cNvPr>
          <p:cNvSpPr txBox="1"/>
          <p:nvPr/>
        </p:nvSpPr>
        <p:spPr>
          <a:xfrm>
            <a:off x="929105" y="791305"/>
            <a:ext cx="956856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/>
              <a:t>Sub-Explanation Counting </a:t>
            </a:r>
            <a:r>
              <a:rPr lang="en-US" altLang="zh-CN" sz="1800" b="1" i="1" dirty="0">
                <a:solidFill>
                  <a:srgbClr val="02C693"/>
                </a:solidFill>
              </a:rPr>
              <a:t>based </a:t>
            </a:r>
            <a:r>
              <a:rPr lang="en-US" altLang="zh-CN" b="1" i="1" dirty="0">
                <a:solidFill>
                  <a:srgbClr val="02C693"/>
                </a:solidFill>
              </a:rPr>
              <a:t>on</a:t>
            </a:r>
            <a:r>
              <a:rPr lang="zh-CN" altLang="en-US" b="1" i="1" dirty="0">
                <a:solidFill>
                  <a:srgbClr val="02C693"/>
                </a:solidFill>
              </a:rPr>
              <a:t> </a:t>
            </a:r>
            <a:endParaRPr lang="en-US" altLang="zh-CN" b="1" i="1" dirty="0">
              <a:solidFill>
                <a:srgbClr val="02C693"/>
              </a:solidFill>
            </a:endParaRPr>
          </a:p>
          <a:p>
            <a:r>
              <a:rPr lang="en-US" altLang="zh-CN" dirty="0"/>
              <a:t>Inimally Sufficient Explanations </a:t>
            </a:r>
            <a:r>
              <a:rPr lang="en-US" altLang="zh-CN" sz="1600" b="1" dirty="0"/>
              <a:t>(s, </a:t>
            </a:r>
            <a:r>
              <a:rPr lang="zh-CN" altLang="en-US" sz="1600" dirty="0"/>
              <a:t>最小充分解释</a:t>
            </a:r>
            <a:r>
              <a:rPr lang="en-US" altLang="zh-CN" sz="1600" b="1" dirty="0"/>
              <a:t>)</a:t>
            </a:r>
            <a:endParaRPr lang="zh-CN" altLang="en-US" sz="1600" b="1" dirty="0"/>
          </a:p>
        </p:txBody>
      </p:sp>
      <p:graphicFrame>
        <p:nvGraphicFramePr>
          <p:cNvPr id="21" name="表格 9">
            <a:extLst>
              <a:ext uri="{FF2B5EF4-FFF2-40B4-BE49-F238E27FC236}">
                <a16:creationId xmlns:a16="http://schemas.microsoft.com/office/drawing/2014/main" id="{4EC99D29-66A8-42E0-A422-7DCEB65B61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0205423"/>
              </p:ext>
            </p:extLst>
          </p:nvPr>
        </p:nvGraphicFramePr>
        <p:xfrm>
          <a:off x="1042966" y="1607957"/>
          <a:ext cx="5462384" cy="364070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82798">
                  <a:extLst>
                    <a:ext uri="{9D8B030D-6E8A-4147-A177-3AD203B41FA5}">
                      <a16:colId xmlns:a16="http://schemas.microsoft.com/office/drawing/2014/main" val="2231411081"/>
                    </a:ext>
                  </a:extLst>
                </a:gridCol>
                <a:gridCol w="682798">
                  <a:extLst>
                    <a:ext uri="{9D8B030D-6E8A-4147-A177-3AD203B41FA5}">
                      <a16:colId xmlns:a16="http://schemas.microsoft.com/office/drawing/2014/main" val="428891599"/>
                    </a:ext>
                  </a:extLst>
                </a:gridCol>
                <a:gridCol w="682798">
                  <a:extLst>
                    <a:ext uri="{9D8B030D-6E8A-4147-A177-3AD203B41FA5}">
                      <a16:colId xmlns:a16="http://schemas.microsoft.com/office/drawing/2014/main" val="3087074229"/>
                    </a:ext>
                  </a:extLst>
                </a:gridCol>
                <a:gridCol w="682798">
                  <a:extLst>
                    <a:ext uri="{9D8B030D-6E8A-4147-A177-3AD203B41FA5}">
                      <a16:colId xmlns:a16="http://schemas.microsoft.com/office/drawing/2014/main" val="4017700422"/>
                    </a:ext>
                  </a:extLst>
                </a:gridCol>
                <a:gridCol w="682798">
                  <a:extLst>
                    <a:ext uri="{9D8B030D-6E8A-4147-A177-3AD203B41FA5}">
                      <a16:colId xmlns:a16="http://schemas.microsoft.com/office/drawing/2014/main" val="3918621730"/>
                    </a:ext>
                  </a:extLst>
                </a:gridCol>
                <a:gridCol w="682798">
                  <a:extLst>
                    <a:ext uri="{9D8B030D-6E8A-4147-A177-3AD203B41FA5}">
                      <a16:colId xmlns:a16="http://schemas.microsoft.com/office/drawing/2014/main" val="4117735367"/>
                    </a:ext>
                  </a:extLst>
                </a:gridCol>
                <a:gridCol w="682798">
                  <a:extLst>
                    <a:ext uri="{9D8B030D-6E8A-4147-A177-3AD203B41FA5}">
                      <a16:colId xmlns:a16="http://schemas.microsoft.com/office/drawing/2014/main" val="3391255325"/>
                    </a:ext>
                  </a:extLst>
                </a:gridCol>
                <a:gridCol w="682798">
                  <a:extLst>
                    <a:ext uri="{9D8B030D-6E8A-4147-A177-3AD203B41FA5}">
                      <a16:colId xmlns:a16="http://schemas.microsoft.com/office/drawing/2014/main" val="891224205"/>
                    </a:ext>
                  </a:extLst>
                </a:gridCol>
              </a:tblGrid>
              <a:tr h="606784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5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6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7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b="0" dirty="0">
                          <a:solidFill>
                            <a:schemeClr val="bg1"/>
                          </a:solidFill>
                        </a:rPr>
                        <a:t>8</a:t>
                      </a:r>
                      <a:endParaRPr lang="zh-CN" altLang="en-US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1656100"/>
                  </a:ext>
                </a:extLst>
              </a:tr>
              <a:tr h="606784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88DBF8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88DBF8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88DBF8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88DBF8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88DBF8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bg1"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963660"/>
                  </a:ext>
                </a:extLst>
              </a:tr>
              <a:tr h="606784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rgbClr val="88DBF8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88DBF8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88DBF8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rgbClr val="02C693"/>
                        </a:solidFill>
                      </a:endParaRPr>
                    </a:p>
                  </a:txBody>
                  <a:tcPr>
                    <a:solidFill>
                      <a:srgbClr val="88DBF8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88DBF8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bg1"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8735505"/>
                  </a:ext>
                </a:extLst>
              </a:tr>
              <a:tr h="606784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rgbClr val="88DBF8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88DBF8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88DBF8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88DBF8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88DBF8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bg1"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1721135"/>
                  </a:ext>
                </a:extLst>
              </a:tr>
              <a:tr h="606784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88DBF8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rgbClr val="88DBF8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rgbClr val="88DBF8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88DBF8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88DBF8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bg1"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521346"/>
                  </a:ext>
                </a:extLst>
              </a:tr>
              <a:tr h="606784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rgbClr val="88DBF8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rgbClr val="88DBF8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rgbClr val="88DBF8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rgbClr val="88DBF8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88DBF8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bg1"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6044141"/>
                  </a:ext>
                </a:extLst>
              </a:tr>
            </a:tbl>
          </a:graphicData>
        </a:graphic>
      </p:graphicFrame>
      <p:pic>
        <p:nvPicPr>
          <p:cNvPr id="22" name="图片 21">
            <a:extLst>
              <a:ext uri="{FF2B5EF4-FFF2-40B4-BE49-F238E27FC236}">
                <a16:creationId xmlns:a16="http://schemas.microsoft.com/office/drawing/2014/main" id="{ABDA4FA0-1A5F-49C0-8186-2778363B5D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2503" y="1206193"/>
            <a:ext cx="2843907" cy="1895475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52428EFF-ED40-48CE-A054-4F40F1E4643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/>
          <a:stretch/>
        </p:blipFill>
        <p:spPr>
          <a:xfrm>
            <a:off x="6649006" y="4029611"/>
            <a:ext cx="1380952" cy="1219048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D7A26191-F927-4AB0-8F25-18829818A7E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88267" y="3448659"/>
            <a:ext cx="1352381" cy="1800000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66E1339E-B1BB-4DF4-826E-F3601697878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1563"/>
          <a:stretch/>
        </p:blipFill>
        <p:spPr>
          <a:xfrm>
            <a:off x="10298957" y="3448659"/>
            <a:ext cx="1323810" cy="1800000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0A71E61D-7964-42D2-9532-23B7A5857BB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980397" y="3096278"/>
            <a:ext cx="935998" cy="933333"/>
          </a:xfrm>
          <a:prstGeom prst="rect">
            <a:avLst/>
          </a:prstGeom>
        </p:spPr>
      </p:pic>
      <p:sp>
        <p:nvSpPr>
          <p:cNvPr id="27" name="文本框 26">
            <a:extLst>
              <a:ext uri="{FF2B5EF4-FFF2-40B4-BE49-F238E27FC236}">
                <a16:creationId xmlns:a16="http://schemas.microsoft.com/office/drawing/2014/main" id="{06A9086F-CD93-482F-AC3D-01A85584A3F3}"/>
              </a:ext>
            </a:extLst>
          </p:cNvPr>
          <p:cNvSpPr txBox="1"/>
          <p:nvPr/>
        </p:nvSpPr>
        <p:spPr>
          <a:xfrm>
            <a:off x="6993555" y="5309548"/>
            <a:ext cx="69047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/>
              <a:t>95%</a:t>
            </a:r>
            <a:endParaRPr lang="zh-CN" altLang="en-US" b="1" dirty="0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E3377DF9-1C49-40FF-AA4A-3D2232656488}"/>
              </a:ext>
            </a:extLst>
          </p:cNvPr>
          <p:cNvSpPr txBox="1"/>
          <p:nvPr/>
        </p:nvSpPr>
        <p:spPr>
          <a:xfrm>
            <a:off x="8850622" y="5309164"/>
            <a:ext cx="69047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/>
              <a:t>93%</a:t>
            </a:r>
            <a:endParaRPr lang="zh-CN" altLang="en-US" b="1" dirty="0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752AF511-B893-4A62-8B20-82441A77F6EE}"/>
              </a:ext>
            </a:extLst>
          </p:cNvPr>
          <p:cNvSpPr txBox="1"/>
          <p:nvPr/>
        </p:nvSpPr>
        <p:spPr>
          <a:xfrm>
            <a:off x="10615624" y="5309164"/>
            <a:ext cx="69047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/>
              <a:t>91%</a:t>
            </a:r>
            <a:endParaRPr lang="zh-CN" altLang="en-US" b="1" dirty="0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BFA68530-BB1A-4830-BEA9-14CB0C6468BF}"/>
              </a:ext>
            </a:extLst>
          </p:cNvPr>
          <p:cNvSpPr txBox="1"/>
          <p:nvPr/>
        </p:nvSpPr>
        <p:spPr>
          <a:xfrm>
            <a:off x="8792554" y="832643"/>
            <a:ext cx="69047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/>
              <a:t>96%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6347406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000">
        <p159:morph option="byObject"/>
      </p:transition>
    </mc:Choice>
    <mc:Fallback xmlns="">
      <p:transition spd="slow" advTm="300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04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cs typeface="+mn-ea"/>
                <a:sym typeface="+mn-lt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cs typeface="+mn-ea"/>
                <a:sym typeface="+mn-lt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9" name="标题占位符 1">
            <a:extLst>
              <a:ext uri="{FF2B5EF4-FFF2-40B4-BE49-F238E27FC236}">
                <a16:creationId xmlns:a16="http://schemas.microsoft.com/office/drawing/2014/main" id="{D7B251A9-C9D0-42AC-893C-DDF796B5D1D9}"/>
              </a:ext>
            </a:extLst>
          </p:cNvPr>
          <p:cNvSpPr txBox="1"/>
          <p:nvPr/>
        </p:nvSpPr>
        <p:spPr>
          <a:xfrm>
            <a:off x="1042966" y="140479"/>
            <a:ext cx="5435600" cy="506497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sym typeface="+mn-ea"/>
              </a:rPr>
              <a:t>Methodology</a:t>
            </a: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E5D3112E-4AA9-4CC5-B062-87CCC7C645DA}"/>
              </a:ext>
            </a:extLst>
          </p:cNvPr>
          <p:cNvSpPr txBox="1"/>
          <p:nvPr/>
        </p:nvSpPr>
        <p:spPr>
          <a:xfrm>
            <a:off x="929105" y="791305"/>
            <a:ext cx="28629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/>
              <a:t>Sub-Explanation</a:t>
            </a:r>
            <a:endParaRPr lang="en-US" altLang="zh-CN" dirty="0">
              <a:solidFill>
                <a:srgbClr val="02C693"/>
              </a:solidFill>
            </a:endParaRP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A75F98D8-7602-4DAB-A371-DDE819CEB5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6907" y="1179487"/>
            <a:ext cx="1352381" cy="1800000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EA9B3D9B-CC9D-44C8-97B6-2DA62DEFF5E8}"/>
              </a:ext>
            </a:extLst>
          </p:cNvPr>
          <p:cNvSpPr txBox="1"/>
          <p:nvPr/>
        </p:nvSpPr>
        <p:spPr>
          <a:xfrm>
            <a:off x="5588636" y="2916511"/>
            <a:ext cx="69047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/>
              <a:t>93%</a:t>
            </a:r>
            <a:endParaRPr lang="zh-CN" altLang="en-US" b="1" dirty="0"/>
          </a:p>
        </p:txBody>
      </p:sp>
      <p:pic>
        <p:nvPicPr>
          <p:cNvPr id="31" name="图片 30">
            <a:extLst>
              <a:ext uri="{FF2B5EF4-FFF2-40B4-BE49-F238E27FC236}">
                <a16:creationId xmlns:a16="http://schemas.microsoft.com/office/drawing/2014/main" id="{05E969AA-80A6-44C6-9CA0-D5837358CA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1120" y="3737315"/>
            <a:ext cx="1352381" cy="1800000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6434550A-DC2F-47EB-9377-667D6CE581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6907" y="3737315"/>
            <a:ext cx="1352381" cy="1800000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42881047-CEA4-4C98-9C93-C70E344A48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2694" y="3737315"/>
            <a:ext cx="1352381" cy="18000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1E166B6E-26A8-4C51-A584-15802C9259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17310" y="3410125"/>
            <a:ext cx="941997" cy="91038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E829070-7025-478D-B63F-70F940B51C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25596" y="4335416"/>
            <a:ext cx="726080" cy="576756"/>
          </a:xfrm>
          <a:prstGeom prst="rect">
            <a:avLst/>
          </a:prstGeom>
        </p:spPr>
      </p:pic>
      <p:pic>
        <p:nvPicPr>
          <p:cNvPr id="37" name="图片 36">
            <a:extLst>
              <a:ext uri="{FF2B5EF4-FFF2-40B4-BE49-F238E27FC236}">
                <a16:creationId xmlns:a16="http://schemas.microsoft.com/office/drawing/2014/main" id="{EC812350-20E1-4623-82A6-3126D4B887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08884" y="4940803"/>
            <a:ext cx="955420" cy="758930"/>
          </a:xfrm>
          <a:prstGeom prst="rect">
            <a:avLst/>
          </a:prstGeom>
        </p:spPr>
      </p:pic>
      <p:sp>
        <p:nvSpPr>
          <p:cNvPr id="39" name="文本框 38">
            <a:extLst>
              <a:ext uri="{FF2B5EF4-FFF2-40B4-BE49-F238E27FC236}">
                <a16:creationId xmlns:a16="http://schemas.microsoft.com/office/drawing/2014/main" id="{8DF11271-721D-4FF1-8302-7D4BEB9923F4}"/>
              </a:ext>
            </a:extLst>
          </p:cNvPr>
          <p:cNvSpPr txBox="1"/>
          <p:nvPr/>
        </p:nvSpPr>
        <p:spPr>
          <a:xfrm>
            <a:off x="2701080" y="5580869"/>
            <a:ext cx="6324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75</a:t>
            </a:r>
            <a:r>
              <a:rPr lang="en-US" altLang="zh-CN" sz="1800" dirty="0"/>
              <a:t>%</a:t>
            </a:r>
            <a:endParaRPr lang="zh-CN" altLang="en-US" b="1" dirty="0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DCBD9996-8078-46E8-AE46-A556A5F64502}"/>
              </a:ext>
            </a:extLst>
          </p:cNvPr>
          <p:cNvSpPr txBox="1"/>
          <p:nvPr/>
        </p:nvSpPr>
        <p:spPr>
          <a:xfrm>
            <a:off x="5643353" y="5580869"/>
            <a:ext cx="6324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7</a:t>
            </a:r>
            <a:r>
              <a:rPr lang="en-US" altLang="zh-CN" sz="1800" dirty="0"/>
              <a:t>2%</a:t>
            </a:r>
            <a:endParaRPr lang="zh-CN" altLang="en-US" b="1" dirty="0"/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E77F6250-70C5-4B67-AEB1-4F3090FF451C}"/>
              </a:ext>
            </a:extLst>
          </p:cNvPr>
          <p:cNvSpPr txBox="1"/>
          <p:nvPr/>
        </p:nvSpPr>
        <p:spPr>
          <a:xfrm>
            <a:off x="8592654" y="5577880"/>
            <a:ext cx="6324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71</a:t>
            </a:r>
            <a:r>
              <a:rPr lang="en-US" altLang="zh-CN" sz="1800" dirty="0"/>
              <a:t>%</a:t>
            </a:r>
            <a:endParaRPr lang="zh-CN" altLang="en-US" b="1" dirty="0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4FEAC02B-AB08-4F86-B1A7-FD7CE5097A21}"/>
              </a:ext>
            </a:extLst>
          </p:cNvPr>
          <p:cNvSpPr txBox="1"/>
          <p:nvPr/>
        </p:nvSpPr>
        <p:spPr>
          <a:xfrm>
            <a:off x="1183341" y="1204191"/>
            <a:ext cx="28629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/>
              <a:t>Compositional</a:t>
            </a:r>
            <a:r>
              <a:rPr lang="zh-CN" altLang="en-US" b="1" dirty="0"/>
              <a:t>：</a:t>
            </a:r>
            <a:r>
              <a:rPr lang="zh-CN" altLang="en-US" sz="1600" b="1" dirty="0"/>
              <a:t>组合性</a:t>
            </a:r>
            <a:endParaRPr lang="en-US" altLang="zh-CN" b="1" dirty="0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E06292E1-EA93-4597-AEDA-47D1E8A5D4DE}"/>
              </a:ext>
            </a:extLst>
          </p:cNvPr>
          <p:cNvSpPr txBox="1"/>
          <p:nvPr/>
        </p:nvSpPr>
        <p:spPr>
          <a:xfrm>
            <a:off x="4536141" y="1896009"/>
            <a:ext cx="8606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/>
              <a:t>MSE</a:t>
            </a:r>
            <a:r>
              <a:rPr lang="zh-CN" altLang="en-US" sz="1800" b="1" dirty="0"/>
              <a:t>：</a:t>
            </a:r>
            <a:endParaRPr lang="zh-CN" altLang="en-US" dirty="0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6A42F782-E588-4C20-82F3-D35B284D2B7C}"/>
              </a:ext>
            </a:extLst>
          </p:cNvPr>
          <p:cNvSpPr txBox="1"/>
          <p:nvPr/>
        </p:nvSpPr>
        <p:spPr>
          <a:xfrm>
            <a:off x="379973" y="4452649"/>
            <a:ext cx="18787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/>
              <a:t>Sub-Explanation</a:t>
            </a:r>
            <a:r>
              <a:rPr lang="zh-CN" altLang="en-US" sz="1800" b="1" dirty="0"/>
              <a:t>：</a:t>
            </a:r>
            <a:endParaRPr lang="en-US" altLang="zh-CN" dirty="0">
              <a:solidFill>
                <a:srgbClr val="02C69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091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000">
        <p159:morph option="byObject"/>
      </p:transition>
    </mc:Choice>
    <mc:Fallback xmlns="">
      <p:transition spd="slow" advTm="300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04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cs typeface="+mn-ea"/>
                <a:sym typeface="+mn-lt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cs typeface="+mn-ea"/>
                <a:sym typeface="+mn-lt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9" name="标题占位符 1">
            <a:extLst>
              <a:ext uri="{FF2B5EF4-FFF2-40B4-BE49-F238E27FC236}">
                <a16:creationId xmlns:a16="http://schemas.microsoft.com/office/drawing/2014/main" id="{D7B251A9-C9D0-42AC-893C-DDF796B5D1D9}"/>
              </a:ext>
            </a:extLst>
          </p:cNvPr>
          <p:cNvSpPr txBox="1"/>
          <p:nvPr/>
        </p:nvSpPr>
        <p:spPr>
          <a:xfrm>
            <a:off x="1042966" y="140479"/>
            <a:ext cx="2193293" cy="506497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sym typeface="+mn-ea"/>
              </a:rPr>
              <a:t>Methodology</a:t>
            </a: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69ED24CA-F5AA-4322-9D16-3D646F7B69E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/>
          <a:stretch/>
        </p:blipFill>
        <p:spPr>
          <a:xfrm>
            <a:off x="5244022" y="1358295"/>
            <a:ext cx="1380952" cy="1219048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DA2F1019-3479-47B0-93D8-06000D2B96F7}"/>
              </a:ext>
            </a:extLst>
          </p:cNvPr>
          <p:cNvSpPr txBox="1"/>
          <p:nvPr/>
        </p:nvSpPr>
        <p:spPr>
          <a:xfrm>
            <a:off x="5589260" y="2514367"/>
            <a:ext cx="69047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/>
              <a:t>95%</a:t>
            </a:r>
            <a:endParaRPr lang="zh-CN" altLang="en-US" b="1" dirty="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4ABDE43A-7B3F-4584-8A10-E9D4C975B28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/>
          <a:stretch/>
        </p:blipFill>
        <p:spPr>
          <a:xfrm>
            <a:off x="2458821" y="3929978"/>
            <a:ext cx="1380952" cy="1219048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579531FF-EAEF-4216-9D98-67570204EC1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/>
          <a:stretch/>
        </p:blipFill>
        <p:spPr>
          <a:xfrm>
            <a:off x="5244022" y="3934246"/>
            <a:ext cx="1380952" cy="1219048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0A5E2F1E-A7D1-4721-A03F-2746972BCF8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/>
          <a:stretch/>
        </p:blipFill>
        <p:spPr>
          <a:xfrm>
            <a:off x="8031838" y="3929978"/>
            <a:ext cx="1380952" cy="1219048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81703771-4DF4-4C34-BE66-7707E56E5AFE}"/>
              </a:ext>
            </a:extLst>
          </p:cNvPr>
          <p:cNvSpPr txBox="1"/>
          <p:nvPr/>
        </p:nvSpPr>
        <p:spPr>
          <a:xfrm>
            <a:off x="929105" y="791305"/>
            <a:ext cx="18749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/>
              <a:t>Sub-Explanation</a:t>
            </a:r>
            <a:endParaRPr lang="en-US" altLang="zh-CN" b="1" i="1" dirty="0">
              <a:solidFill>
                <a:srgbClr val="02C693"/>
              </a:solidFill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1BE34F8E-AA87-4C59-AEAE-EE0CB66FA069}"/>
              </a:ext>
            </a:extLst>
          </p:cNvPr>
          <p:cNvSpPr txBox="1"/>
          <p:nvPr/>
        </p:nvSpPr>
        <p:spPr>
          <a:xfrm>
            <a:off x="1183341" y="1204191"/>
            <a:ext cx="325418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/>
              <a:t>Disjunctive</a:t>
            </a:r>
            <a:r>
              <a:rPr lang="zh-CN" altLang="en-US" b="1" dirty="0"/>
              <a:t>：</a:t>
            </a:r>
            <a:r>
              <a:rPr lang="zh-CN" altLang="en-US" sz="1600" b="1" dirty="0"/>
              <a:t>分离性、析取性</a:t>
            </a:r>
            <a:endParaRPr lang="en-US" altLang="zh-CN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b="1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94C4E75D-EDFA-4316-88C7-808E04C8D49E}"/>
              </a:ext>
            </a:extLst>
          </p:cNvPr>
          <p:cNvSpPr txBox="1"/>
          <p:nvPr/>
        </p:nvSpPr>
        <p:spPr>
          <a:xfrm>
            <a:off x="2804059" y="5149026"/>
            <a:ext cx="69047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/>
              <a:t>80%</a:t>
            </a:r>
            <a:endParaRPr lang="zh-CN" altLang="en-US" b="1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7378E9E9-12CB-4F5A-9385-455F296E2C25}"/>
              </a:ext>
            </a:extLst>
          </p:cNvPr>
          <p:cNvSpPr txBox="1"/>
          <p:nvPr/>
        </p:nvSpPr>
        <p:spPr>
          <a:xfrm>
            <a:off x="5591875" y="5153294"/>
            <a:ext cx="69047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/>
              <a:t>82%</a:t>
            </a:r>
            <a:endParaRPr lang="zh-CN" altLang="en-US" b="1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5B8187A6-0729-4476-8F37-7F83AD7E937C}"/>
              </a:ext>
            </a:extLst>
          </p:cNvPr>
          <p:cNvSpPr txBox="1"/>
          <p:nvPr/>
        </p:nvSpPr>
        <p:spPr>
          <a:xfrm>
            <a:off x="8457702" y="5149026"/>
            <a:ext cx="69047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/>
              <a:t>98%</a:t>
            </a:r>
            <a:endParaRPr lang="zh-CN" altLang="en-US" b="1" dirty="0"/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56C0C54F-976C-401F-B9FA-0E5F057A08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93877" y="3780572"/>
            <a:ext cx="955420" cy="75893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CFD07F64-7A37-4F82-92A0-17BEC9EB982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17"/>
          <a:stretch/>
        </p:blipFill>
        <p:spPr>
          <a:xfrm>
            <a:off x="5937113" y="4543772"/>
            <a:ext cx="821856" cy="60952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72EB8DA-30C4-49DB-BBB5-0B5BF15831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22314" y="3834270"/>
            <a:ext cx="736307" cy="700964"/>
          </a:xfrm>
          <a:prstGeom prst="rect">
            <a:avLst/>
          </a:prstGeom>
        </p:spPr>
      </p:pic>
      <p:sp>
        <p:nvSpPr>
          <p:cNvPr id="27" name="文本框 26">
            <a:extLst>
              <a:ext uri="{FF2B5EF4-FFF2-40B4-BE49-F238E27FC236}">
                <a16:creationId xmlns:a16="http://schemas.microsoft.com/office/drawing/2014/main" id="{ACD5EEAD-7030-445D-84AD-968F6CD9D130}"/>
              </a:ext>
            </a:extLst>
          </p:cNvPr>
          <p:cNvSpPr txBox="1"/>
          <p:nvPr/>
        </p:nvSpPr>
        <p:spPr>
          <a:xfrm>
            <a:off x="4536141" y="1896009"/>
            <a:ext cx="8606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/>
              <a:t>MSE</a:t>
            </a:r>
            <a:r>
              <a:rPr lang="zh-CN" altLang="en-US" sz="1800" b="1" dirty="0"/>
              <a:t>：</a:t>
            </a:r>
            <a:endParaRPr lang="zh-CN" altLang="en-US" dirty="0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1990943F-AF58-4146-AD7B-CDD304C5E8E1}"/>
              </a:ext>
            </a:extLst>
          </p:cNvPr>
          <p:cNvSpPr txBox="1"/>
          <p:nvPr/>
        </p:nvSpPr>
        <p:spPr>
          <a:xfrm>
            <a:off x="379973" y="4452649"/>
            <a:ext cx="18787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/>
              <a:t>Sub-Explanation</a:t>
            </a:r>
            <a:r>
              <a:rPr lang="zh-CN" altLang="en-US" sz="1800" b="1" dirty="0"/>
              <a:t>：</a:t>
            </a:r>
            <a:endParaRPr lang="en-US" altLang="zh-CN" dirty="0">
              <a:solidFill>
                <a:srgbClr val="02C69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11681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000">
        <p159:morph option="byObject"/>
      </p:transition>
    </mc:Choice>
    <mc:Fallback xmlns="">
      <p:transition spd="slow" advTm="300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04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cs typeface="+mn-ea"/>
                <a:sym typeface="+mn-lt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cs typeface="+mn-ea"/>
                <a:sym typeface="+mn-lt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9" name="标题占位符 1">
            <a:extLst>
              <a:ext uri="{FF2B5EF4-FFF2-40B4-BE49-F238E27FC236}">
                <a16:creationId xmlns:a16="http://schemas.microsoft.com/office/drawing/2014/main" id="{D7B251A9-C9D0-42AC-893C-DDF796B5D1D9}"/>
              </a:ext>
            </a:extLst>
          </p:cNvPr>
          <p:cNvSpPr txBox="1"/>
          <p:nvPr/>
        </p:nvSpPr>
        <p:spPr>
          <a:xfrm>
            <a:off x="1042966" y="140479"/>
            <a:ext cx="2193293" cy="506497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sym typeface="+mn-ea"/>
              </a:rPr>
              <a:t>Methodology</a:t>
            </a: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69ED24CA-F5AA-4322-9D16-3D646F7B69E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/>
          <a:stretch/>
        </p:blipFill>
        <p:spPr>
          <a:xfrm>
            <a:off x="8149985" y="1876933"/>
            <a:ext cx="1380952" cy="1219048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DA2F1019-3479-47B0-93D8-06000D2B96F7}"/>
              </a:ext>
            </a:extLst>
          </p:cNvPr>
          <p:cNvSpPr txBox="1"/>
          <p:nvPr/>
        </p:nvSpPr>
        <p:spPr>
          <a:xfrm>
            <a:off x="8495223" y="3033005"/>
            <a:ext cx="69047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/>
              <a:t>95%</a:t>
            </a:r>
            <a:endParaRPr lang="zh-CN" altLang="en-US" b="1" dirty="0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579531FF-EAEF-4216-9D98-67570204EC1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/>
          <a:stretch/>
        </p:blipFill>
        <p:spPr>
          <a:xfrm>
            <a:off x="8149985" y="4447537"/>
            <a:ext cx="1380952" cy="1219048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0A5E2F1E-A7D1-4721-A03F-2746972BCF8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/>
          <a:stretch/>
        </p:blipFill>
        <p:spPr>
          <a:xfrm>
            <a:off x="10014211" y="4443269"/>
            <a:ext cx="1380952" cy="1219048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81703771-4DF4-4C34-BE66-7707E56E5AFE}"/>
              </a:ext>
            </a:extLst>
          </p:cNvPr>
          <p:cNvSpPr txBox="1"/>
          <p:nvPr/>
        </p:nvSpPr>
        <p:spPr>
          <a:xfrm>
            <a:off x="929105" y="791305"/>
            <a:ext cx="28629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/>
              <a:t>Sub-Explanation</a:t>
            </a:r>
            <a:endParaRPr lang="en-US" altLang="zh-CN" b="1" i="1" dirty="0">
              <a:solidFill>
                <a:srgbClr val="02C693"/>
              </a:solidFill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7378E9E9-12CB-4F5A-9385-455F296E2C25}"/>
              </a:ext>
            </a:extLst>
          </p:cNvPr>
          <p:cNvSpPr txBox="1"/>
          <p:nvPr/>
        </p:nvSpPr>
        <p:spPr>
          <a:xfrm>
            <a:off x="8497838" y="5666585"/>
            <a:ext cx="69047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/>
              <a:t>82%</a:t>
            </a:r>
            <a:endParaRPr lang="zh-CN" altLang="en-US" b="1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5B8187A6-0729-4476-8F37-7F83AD7E937C}"/>
              </a:ext>
            </a:extLst>
          </p:cNvPr>
          <p:cNvSpPr txBox="1"/>
          <p:nvPr/>
        </p:nvSpPr>
        <p:spPr>
          <a:xfrm>
            <a:off x="10440075" y="5662317"/>
            <a:ext cx="69047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/>
              <a:t>98%</a:t>
            </a:r>
            <a:endParaRPr lang="zh-CN" altLang="en-US" b="1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FD07F64-7A37-4F82-92A0-17BEC9EB98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40461" y="5057063"/>
            <a:ext cx="824471" cy="60952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72EB8DA-30C4-49DB-BBB5-0B5BF15831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04687" y="4347561"/>
            <a:ext cx="736307" cy="700964"/>
          </a:xfrm>
          <a:prstGeom prst="rect">
            <a:avLst/>
          </a:prstGeom>
        </p:spPr>
      </p:pic>
      <p:pic>
        <p:nvPicPr>
          <p:cNvPr id="38" name="图片 37">
            <a:extLst>
              <a:ext uri="{FF2B5EF4-FFF2-40B4-BE49-F238E27FC236}">
                <a16:creationId xmlns:a16="http://schemas.microsoft.com/office/drawing/2014/main" id="{1B775FE6-6C41-486A-9D58-9D728651C0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39690" y="1295981"/>
            <a:ext cx="1352381" cy="1800000"/>
          </a:xfrm>
          <a:prstGeom prst="rect">
            <a:avLst/>
          </a:prstGeom>
        </p:spPr>
      </p:pic>
      <p:sp>
        <p:nvSpPr>
          <p:cNvPr id="39" name="文本框 38">
            <a:extLst>
              <a:ext uri="{FF2B5EF4-FFF2-40B4-BE49-F238E27FC236}">
                <a16:creationId xmlns:a16="http://schemas.microsoft.com/office/drawing/2014/main" id="{630BE6C9-5A5B-4967-AB5E-BABCC2D76799}"/>
              </a:ext>
            </a:extLst>
          </p:cNvPr>
          <p:cNvSpPr txBox="1"/>
          <p:nvPr/>
        </p:nvSpPr>
        <p:spPr>
          <a:xfrm>
            <a:off x="2741419" y="3033005"/>
            <a:ext cx="69047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/>
              <a:t>93%</a:t>
            </a:r>
            <a:endParaRPr lang="zh-CN" altLang="en-US" b="1" dirty="0"/>
          </a:p>
        </p:txBody>
      </p:sp>
      <p:pic>
        <p:nvPicPr>
          <p:cNvPr id="40" name="图片 39">
            <a:extLst>
              <a:ext uri="{FF2B5EF4-FFF2-40B4-BE49-F238E27FC236}">
                <a16:creationId xmlns:a16="http://schemas.microsoft.com/office/drawing/2014/main" id="{58E9056A-A99E-43D6-8D1E-DE644D1A14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2071" y="3853809"/>
            <a:ext cx="1352381" cy="1800000"/>
          </a:xfrm>
          <a:prstGeom prst="rect">
            <a:avLst/>
          </a:prstGeom>
        </p:spPr>
      </p:pic>
      <p:pic>
        <p:nvPicPr>
          <p:cNvPr id="41" name="图片 40">
            <a:extLst>
              <a:ext uri="{FF2B5EF4-FFF2-40B4-BE49-F238E27FC236}">
                <a16:creationId xmlns:a16="http://schemas.microsoft.com/office/drawing/2014/main" id="{BC6726E2-D920-4354-BC56-A8BE2D9BEA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39690" y="3853809"/>
            <a:ext cx="1352381" cy="1800000"/>
          </a:xfrm>
          <a:prstGeom prst="rect">
            <a:avLst/>
          </a:prstGeom>
        </p:spPr>
      </p:pic>
      <p:pic>
        <p:nvPicPr>
          <p:cNvPr id="42" name="图片 41">
            <a:extLst>
              <a:ext uri="{FF2B5EF4-FFF2-40B4-BE49-F238E27FC236}">
                <a16:creationId xmlns:a16="http://schemas.microsoft.com/office/drawing/2014/main" id="{B875EF21-2E9C-4CC0-A6F3-F1989B1CD0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38800" y="3832100"/>
            <a:ext cx="1352381" cy="1800000"/>
          </a:xfrm>
          <a:prstGeom prst="rect">
            <a:avLst/>
          </a:prstGeom>
        </p:spPr>
      </p:pic>
      <p:pic>
        <p:nvPicPr>
          <p:cNvPr id="43" name="图片 42">
            <a:extLst>
              <a:ext uri="{FF2B5EF4-FFF2-40B4-BE49-F238E27FC236}">
                <a16:creationId xmlns:a16="http://schemas.microsoft.com/office/drawing/2014/main" id="{66D3BECC-8AFE-4C5B-9E18-DF627C8675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48261" y="3526619"/>
            <a:ext cx="941997" cy="910386"/>
          </a:xfrm>
          <a:prstGeom prst="rect">
            <a:avLst/>
          </a:prstGeom>
        </p:spPr>
      </p:pic>
      <p:pic>
        <p:nvPicPr>
          <p:cNvPr id="44" name="图片 43">
            <a:extLst>
              <a:ext uri="{FF2B5EF4-FFF2-40B4-BE49-F238E27FC236}">
                <a16:creationId xmlns:a16="http://schemas.microsoft.com/office/drawing/2014/main" id="{D6C82EBC-D0F3-4751-933A-914859960BD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78379" y="4451910"/>
            <a:ext cx="726080" cy="576756"/>
          </a:xfrm>
          <a:prstGeom prst="rect">
            <a:avLst/>
          </a:prstGeom>
        </p:spPr>
      </p:pic>
      <p:pic>
        <p:nvPicPr>
          <p:cNvPr id="45" name="图片 44">
            <a:extLst>
              <a:ext uri="{FF2B5EF4-FFF2-40B4-BE49-F238E27FC236}">
                <a16:creationId xmlns:a16="http://schemas.microsoft.com/office/drawing/2014/main" id="{C0FAAEE0-CD9C-4A08-A636-3E168F488B3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14990" y="5035588"/>
            <a:ext cx="955420" cy="758930"/>
          </a:xfrm>
          <a:prstGeom prst="rect">
            <a:avLst/>
          </a:prstGeom>
        </p:spPr>
      </p:pic>
      <p:sp>
        <p:nvSpPr>
          <p:cNvPr id="46" name="文本框 45">
            <a:extLst>
              <a:ext uri="{FF2B5EF4-FFF2-40B4-BE49-F238E27FC236}">
                <a16:creationId xmlns:a16="http://schemas.microsoft.com/office/drawing/2014/main" id="{6733568E-0A22-49BA-90F5-7E437C376DF7}"/>
              </a:ext>
            </a:extLst>
          </p:cNvPr>
          <p:cNvSpPr txBox="1"/>
          <p:nvPr/>
        </p:nvSpPr>
        <p:spPr>
          <a:xfrm>
            <a:off x="1032031" y="5697363"/>
            <a:ext cx="6324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75</a:t>
            </a:r>
            <a:r>
              <a:rPr lang="en-US" altLang="zh-CN" sz="1800" dirty="0"/>
              <a:t>%</a:t>
            </a:r>
            <a:endParaRPr lang="zh-CN" altLang="en-US" b="1" dirty="0"/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A514AFE4-AB0F-4B72-8BB3-E453DFC0386F}"/>
              </a:ext>
            </a:extLst>
          </p:cNvPr>
          <p:cNvSpPr txBox="1"/>
          <p:nvPr/>
        </p:nvSpPr>
        <p:spPr>
          <a:xfrm>
            <a:off x="2796136" y="5697363"/>
            <a:ext cx="6324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7</a:t>
            </a:r>
            <a:r>
              <a:rPr lang="en-US" altLang="zh-CN" sz="1800" dirty="0"/>
              <a:t>2%</a:t>
            </a:r>
            <a:endParaRPr lang="zh-CN" altLang="en-US" b="1" dirty="0"/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0D68AF1A-346D-4963-BB56-7F3829D37AA1}"/>
              </a:ext>
            </a:extLst>
          </p:cNvPr>
          <p:cNvSpPr txBox="1"/>
          <p:nvPr/>
        </p:nvSpPr>
        <p:spPr>
          <a:xfrm>
            <a:off x="4598760" y="5672665"/>
            <a:ext cx="6324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71</a:t>
            </a:r>
            <a:r>
              <a:rPr lang="en-US" altLang="zh-CN" sz="1800" dirty="0"/>
              <a:t>%</a:t>
            </a:r>
            <a:endParaRPr lang="zh-CN" altLang="en-US" b="1" dirty="0"/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F02126A9-E2F6-4999-BF03-E1F3B253D572}"/>
              </a:ext>
            </a:extLst>
          </p:cNvPr>
          <p:cNvSpPr txBox="1"/>
          <p:nvPr/>
        </p:nvSpPr>
        <p:spPr>
          <a:xfrm>
            <a:off x="3773358" y="2754796"/>
            <a:ext cx="16508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/>
              <a:t>Compositional</a:t>
            </a: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FED0DB04-B832-4EF9-B5B5-E6AEC1D05631}"/>
              </a:ext>
            </a:extLst>
          </p:cNvPr>
          <p:cNvSpPr txBox="1"/>
          <p:nvPr/>
        </p:nvSpPr>
        <p:spPr>
          <a:xfrm>
            <a:off x="6797604" y="2754796"/>
            <a:ext cx="13523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/>
              <a:t>Disjunctive</a:t>
            </a:r>
            <a:endParaRPr lang="zh-CN" altLang="en-US" dirty="0"/>
          </a:p>
        </p:txBody>
      </p:sp>
      <p:pic>
        <p:nvPicPr>
          <p:cNvPr id="49" name="图片 48">
            <a:extLst>
              <a:ext uri="{FF2B5EF4-FFF2-40B4-BE49-F238E27FC236}">
                <a16:creationId xmlns:a16="http://schemas.microsoft.com/office/drawing/2014/main" id="{1AD68ADC-7C10-41C6-9F71-DDE1B4D8ACB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/>
          <a:stretch/>
        </p:blipFill>
        <p:spPr>
          <a:xfrm>
            <a:off x="6256422" y="4453617"/>
            <a:ext cx="1380952" cy="1219048"/>
          </a:xfrm>
          <a:prstGeom prst="rect">
            <a:avLst/>
          </a:prstGeom>
        </p:spPr>
      </p:pic>
      <p:sp>
        <p:nvSpPr>
          <p:cNvPr id="58" name="文本框 57">
            <a:extLst>
              <a:ext uri="{FF2B5EF4-FFF2-40B4-BE49-F238E27FC236}">
                <a16:creationId xmlns:a16="http://schemas.microsoft.com/office/drawing/2014/main" id="{CB79D4D5-8471-4422-8787-F5461E753156}"/>
              </a:ext>
            </a:extLst>
          </p:cNvPr>
          <p:cNvSpPr txBox="1"/>
          <p:nvPr/>
        </p:nvSpPr>
        <p:spPr>
          <a:xfrm>
            <a:off x="6601660" y="5672665"/>
            <a:ext cx="69047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/>
              <a:t>80%</a:t>
            </a:r>
            <a:endParaRPr lang="zh-CN" altLang="en-US" b="1" dirty="0"/>
          </a:p>
        </p:txBody>
      </p:sp>
      <p:pic>
        <p:nvPicPr>
          <p:cNvPr id="60" name="图片 59">
            <a:extLst>
              <a:ext uri="{FF2B5EF4-FFF2-40B4-BE49-F238E27FC236}">
                <a16:creationId xmlns:a16="http://schemas.microsoft.com/office/drawing/2014/main" id="{8620FFEA-0E4C-4BD4-92BF-1B6A0A95409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91478" y="4304211"/>
            <a:ext cx="955420" cy="758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5123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000">
        <p159:morph option="byObject"/>
      </p:transition>
    </mc:Choice>
    <mc:Fallback xmlns="">
      <p:transition spd="slow" advTm="300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04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cs typeface="+mn-ea"/>
                <a:sym typeface="+mn-lt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cs typeface="+mn-ea"/>
                <a:sym typeface="+mn-lt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9" name="标题占位符 1">
            <a:extLst>
              <a:ext uri="{FF2B5EF4-FFF2-40B4-BE49-F238E27FC236}">
                <a16:creationId xmlns:a16="http://schemas.microsoft.com/office/drawing/2014/main" id="{D7B251A9-C9D0-42AC-893C-DDF796B5D1D9}"/>
              </a:ext>
            </a:extLst>
          </p:cNvPr>
          <p:cNvSpPr txBox="1"/>
          <p:nvPr/>
        </p:nvSpPr>
        <p:spPr>
          <a:xfrm>
            <a:off x="1042966" y="140479"/>
            <a:ext cx="2193293" cy="506497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sym typeface="+mn-ea"/>
              </a:rPr>
              <a:t>Methodology</a:t>
            </a: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69ED24CA-F5AA-4322-9D16-3D646F7B69E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/>
          <a:stretch/>
        </p:blipFill>
        <p:spPr>
          <a:xfrm>
            <a:off x="8149985" y="1876933"/>
            <a:ext cx="1380952" cy="1219048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DA2F1019-3479-47B0-93D8-06000D2B96F7}"/>
              </a:ext>
            </a:extLst>
          </p:cNvPr>
          <p:cNvSpPr txBox="1"/>
          <p:nvPr/>
        </p:nvSpPr>
        <p:spPr>
          <a:xfrm>
            <a:off x="8495223" y="3033005"/>
            <a:ext cx="69047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/>
              <a:t>95%</a:t>
            </a:r>
            <a:endParaRPr lang="zh-CN" altLang="en-US" b="1" dirty="0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579531FF-EAEF-4216-9D98-67570204EC1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20000"/>
          </a:blip>
          <a:srcRect/>
          <a:stretch/>
        </p:blipFill>
        <p:spPr>
          <a:xfrm>
            <a:off x="8149985" y="4447537"/>
            <a:ext cx="1380952" cy="1219048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0A5E2F1E-A7D1-4721-A03F-2746972BCF8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20000"/>
          </a:blip>
          <a:srcRect/>
          <a:stretch/>
        </p:blipFill>
        <p:spPr>
          <a:xfrm>
            <a:off x="10014211" y="4443269"/>
            <a:ext cx="1380952" cy="1219048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81703771-4DF4-4C34-BE66-7707E56E5AFE}"/>
              </a:ext>
            </a:extLst>
          </p:cNvPr>
          <p:cNvSpPr txBox="1"/>
          <p:nvPr/>
        </p:nvSpPr>
        <p:spPr>
          <a:xfrm>
            <a:off x="929105" y="791305"/>
            <a:ext cx="28629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/>
              <a:t>Sub-Explanation</a:t>
            </a:r>
            <a:endParaRPr lang="en-US" altLang="zh-CN" b="1" i="1" dirty="0">
              <a:solidFill>
                <a:srgbClr val="02C693"/>
              </a:solidFill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7378E9E9-12CB-4F5A-9385-455F296E2C25}"/>
              </a:ext>
            </a:extLst>
          </p:cNvPr>
          <p:cNvSpPr txBox="1"/>
          <p:nvPr/>
        </p:nvSpPr>
        <p:spPr>
          <a:xfrm>
            <a:off x="8497838" y="5666585"/>
            <a:ext cx="69047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/>
              <a:t>82%</a:t>
            </a:r>
            <a:endParaRPr lang="zh-CN" altLang="en-US" b="1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5B8187A6-0729-4476-8F37-7F83AD7E937C}"/>
              </a:ext>
            </a:extLst>
          </p:cNvPr>
          <p:cNvSpPr txBox="1"/>
          <p:nvPr/>
        </p:nvSpPr>
        <p:spPr>
          <a:xfrm>
            <a:off x="10440075" y="5662317"/>
            <a:ext cx="69047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/>
              <a:t>98%</a:t>
            </a:r>
            <a:endParaRPr lang="zh-CN" altLang="en-US" b="1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FD07F64-7A37-4F82-92A0-17BEC9EB98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40461" y="5057063"/>
            <a:ext cx="824471" cy="60952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72EB8DA-30C4-49DB-BBB5-0B5BF15831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04687" y="4347561"/>
            <a:ext cx="736307" cy="700964"/>
          </a:xfrm>
          <a:prstGeom prst="rect">
            <a:avLst/>
          </a:prstGeom>
        </p:spPr>
      </p:pic>
      <p:pic>
        <p:nvPicPr>
          <p:cNvPr id="38" name="图片 37">
            <a:extLst>
              <a:ext uri="{FF2B5EF4-FFF2-40B4-BE49-F238E27FC236}">
                <a16:creationId xmlns:a16="http://schemas.microsoft.com/office/drawing/2014/main" id="{1B775FE6-6C41-486A-9D58-9D728651C079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20000"/>
          </a:blip>
          <a:stretch>
            <a:fillRect/>
          </a:stretch>
        </p:blipFill>
        <p:spPr>
          <a:xfrm>
            <a:off x="2439690" y="1295981"/>
            <a:ext cx="1352381" cy="1800000"/>
          </a:xfrm>
          <a:prstGeom prst="rect">
            <a:avLst/>
          </a:prstGeom>
        </p:spPr>
      </p:pic>
      <p:sp>
        <p:nvSpPr>
          <p:cNvPr id="39" name="文本框 38">
            <a:extLst>
              <a:ext uri="{FF2B5EF4-FFF2-40B4-BE49-F238E27FC236}">
                <a16:creationId xmlns:a16="http://schemas.microsoft.com/office/drawing/2014/main" id="{630BE6C9-5A5B-4967-AB5E-BABCC2D76799}"/>
              </a:ext>
            </a:extLst>
          </p:cNvPr>
          <p:cNvSpPr txBox="1"/>
          <p:nvPr/>
        </p:nvSpPr>
        <p:spPr>
          <a:xfrm>
            <a:off x="2741419" y="3033005"/>
            <a:ext cx="69047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/>
              <a:t>93%</a:t>
            </a:r>
            <a:endParaRPr lang="zh-CN" altLang="en-US" b="1" dirty="0"/>
          </a:p>
        </p:txBody>
      </p:sp>
      <p:pic>
        <p:nvPicPr>
          <p:cNvPr id="40" name="图片 39">
            <a:extLst>
              <a:ext uri="{FF2B5EF4-FFF2-40B4-BE49-F238E27FC236}">
                <a16:creationId xmlns:a16="http://schemas.microsoft.com/office/drawing/2014/main" id="{58E9056A-A99E-43D6-8D1E-DE644D1A1413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20000"/>
          </a:blip>
          <a:stretch>
            <a:fillRect/>
          </a:stretch>
        </p:blipFill>
        <p:spPr>
          <a:xfrm>
            <a:off x="672071" y="3853809"/>
            <a:ext cx="1352381" cy="1800000"/>
          </a:xfrm>
          <a:prstGeom prst="rect">
            <a:avLst/>
          </a:prstGeom>
        </p:spPr>
      </p:pic>
      <p:pic>
        <p:nvPicPr>
          <p:cNvPr id="41" name="图片 40">
            <a:extLst>
              <a:ext uri="{FF2B5EF4-FFF2-40B4-BE49-F238E27FC236}">
                <a16:creationId xmlns:a16="http://schemas.microsoft.com/office/drawing/2014/main" id="{BC6726E2-D920-4354-BC56-A8BE2D9BEA2E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20000"/>
          </a:blip>
          <a:stretch>
            <a:fillRect/>
          </a:stretch>
        </p:blipFill>
        <p:spPr>
          <a:xfrm>
            <a:off x="2439690" y="3853809"/>
            <a:ext cx="1352381" cy="1800000"/>
          </a:xfrm>
          <a:prstGeom prst="rect">
            <a:avLst/>
          </a:prstGeom>
        </p:spPr>
      </p:pic>
      <p:pic>
        <p:nvPicPr>
          <p:cNvPr id="42" name="图片 41">
            <a:extLst>
              <a:ext uri="{FF2B5EF4-FFF2-40B4-BE49-F238E27FC236}">
                <a16:creationId xmlns:a16="http://schemas.microsoft.com/office/drawing/2014/main" id="{B875EF21-2E9C-4CC0-A6F3-F1989B1CD09B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20000"/>
          </a:blip>
          <a:stretch>
            <a:fillRect/>
          </a:stretch>
        </p:blipFill>
        <p:spPr>
          <a:xfrm>
            <a:off x="4238800" y="3832100"/>
            <a:ext cx="1352381" cy="1800000"/>
          </a:xfrm>
          <a:prstGeom prst="rect">
            <a:avLst/>
          </a:prstGeom>
        </p:spPr>
      </p:pic>
      <p:pic>
        <p:nvPicPr>
          <p:cNvPr id="43" name="图片 42">
            <a:extLst>
              <a:ext uri="{FF2B5EF4-FFF2-40B4-BE49-F238E27FC236}">
                <a16:creationId xmlns:a16="http://schemas.microsoft.com/office/drawing/2014/main" id="{66D3BECC-8AFE-4C5B-9E18-DF627C8675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48261" y="3526619"/>
            <a:ext cx="941997" cy="910386"/>
          </a:xfrm>
          <a:prstGeom prst="rect">
            <a:avLst/>
          </a:prstGeom>
        </p:spPr>
      </p:pic>
      <p:pic>
        <p:nvPicPr>
          <p:cNvPr id="44" name="图片 43">
            <a:extLst>
              <a:ext uri="{FF2B5EF4-FFF2-40B4-BE49-F238E27FC236}">
                <a16:creationId xmlns:a16="http://schemas.microsoft.com/office/drawing/2014/main" id="{D6C82EBC-D0F3-4751-933A-914859960BD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78379" y="4451910"/>
            <a:ext cx="726080" cy="576756"/>
          </a:xfrm>
          <a:prstGeom prst="rect">
            <a:avLst/>
          </a:prstGeom>
        </p:spPr>
      </p:pic>
      <p:pic>
        <p:nvPicPr>
          <p:cNvPr id="45" name="图片 44">
            <a:extLst>
              <a:ext uri="{FF2B5EF4-FFF2-40B4-BE49-F238E27FC236}">
                <a16:creationId xmlns:a16="http://schemas.microsoft.com/office/drawing/2014/main" id="{C0FAAEE0-CD9C-4A08-A636-3E168F488B3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14990" y="5035588"/>
            <a:ext cx="955420" cy="758930"/>
          </a:xfrm>
          <a:prstGeom prst="rect">
            <a:avLst/>
          </a:prstGeom>
        </p:spPr>
      </p:pic>
      <p:sp>
        <p:nvSpPr>
          <p:cNvPr id="46" name="文本框 45">
            <a:extLst>
              <a:ext uri="{FF2B5EF4-FFF2-40B4-BE49-F238E27FC236}">
                <a16:creationId xmlns:a16="http://schemas.microsoft.com/office/drawing/2014/main" id="{6733568E-0A22-49BA-90F5-7E437C376DF7}"/>
              </a:ext>
            </a:extLst>
          </p:cNvPr>
          <p:cNvSpPr txBox="1"/>
          <p:nvPr/>
        </p:nvSpPr>
        <p:spPr>
          <a:xfrm>
            <a:off x="1032031" y="5697363"/>
            <a:ext cx="6324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75</a:t>
            </a:r>
            <a:r>
              <a:rPr lang="en-US" altLang="zh-CN" sz="1800" dirty="0"/>
              <a:t>%</a:t>
            </a:r>
            <a:endParaRPr lang="zh-CN" altLang="en-US" b="1" dirty="0"/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A514AFE4-AB0F-4B72-8BB3-E453DFC0386F}"/>
              </a:ext>
            </a:extLst>
          </p:cNvPr>
          <p:cNvSpPr txBox="1"/>
          <p:nvPr/>
        </p:nvSpPr>
        <p:spPr>
          <a:xfrm>
            <a:off x="2796136" y="5697363"/>
            <a:ext cx="6324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72</a:t>
            </a:r>
            <a:r>
              <a:rPr lang="en-US" altLang="zh-CN" sz="1800" dirty="0"/>
              <a:t>%</a:t>
            </a:r>
            <a:endParaRPr lang="zh-CN" altLang="en-US" b="1" dirty="0"/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0D68AF1A-346D-4963-BB56-7F3829D37AA1}"/>
              </a:ext>
            </a:extLst>
          </p:cNvPr>
          <p:cNvSpPr txBox="1"/>
          <p:nvPr/>
        </p:nvSpPr>
        <p:spPr>
          <a:xfrm>
            <a:off x="4598760" y="5672665"/>
            <a:ext cx="6324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71</a:t>
            </a:r>
            <a:r>
              <a:rPr lang="en-US" altLang="zh-CN" sz="1800" dirty="0"/>
              <a:t>%</a:t>
            </a:r>
            <a:endParaRPr lang="zh-CN" altLang="en-US" b="1" dirty="0"/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F02126A9-E2F6-4999-BF03-E1F3B253D572}"/>
              </a:ext>
            </a:extLst>
          </p:cNvPr>
          <p:cNvSpPr txBox="1"/>
          <p:nvPr/>
        </p:nvSpPr>
        <p:spPr>
          <a:xfrm>
            <a:off x="3773358" y="2754796"/>
            <a:ext cx="16508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Compositional</a:t>
            </a: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FED0DB04-B832-4EF9-B5B5-E6AEC1D05631}"/>
              </a:ext>
            </a:extLst>
          </p:cNvPr>
          <p:cNvSpPr txBox="1"/>
          <p:nvPr/>
        </p:nvSpPr>
        <p:spPr>
          <a:xfrm>
            <a:off x="6797604" y="2754796"/>
            <a:ext cx="13523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Disjunctive</a:t>
            </a:r>
            <a:endParaRPr lang="zh-CN" altLang="en-US" dirty="0"/>
          </a:p>
        </p:txBody>
      </p:sp>
      <p:pic>
        <p:nvPicPr>
          <p:cNvPr id="49" name="图片 48">
            <a:extLst>
              <a:ext uri="{FF2B5EF4-FFF2-40B4-BE49-F238E27FC236}">
                <a16:creationId xmlns:a16="http://schemas.microsoft.com/office/drawing/2014/main" id="{1AD68ADC-7C10-41C6-9F71-DDE1B4D8ACB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20000"/>
          </a:blip>
          <a:srcRect/>
          <a:stretch/>
        </p:blipFill>
        <p:spPr>
          <a:xfrm>
            <a:off x="6256422" y="4453617"/>
            <a:ext cx="1380952" cy="1219048"/>
          </a:xfrm>
          <a:prstGeom prst="rect">
            <a:avLst/>
          </a:prstGeom>
        </p:spPr>
      </p:pic>
      <p:sp>
        <p:nvSpPr>
          <p:cNvPr id="58" name="文本框 57">
            <a:extLst>
              <a:ext uri="{FF2B5EF4-FFF2-40B4-BE49-F238E27FC236}">
                <a16:creationId xmlns:a16="http://schemas.microsoft.com/office/drawing/2014/main" id="{CB79D4D5-8471-4422-8787-F5461E753156}"/>
              </a:ext>
            </a:extLst>
          </p:cNvPr>
          <p:cNvSpPr txBox="1"/>
          <p:nvPr/>
        </p:nvSpPr>
        <p:spPr>
          <a:xfrm>
            <a:off x="6601660" y="5672665"/>
            <a:ext cx="69047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/>
              <a:t>80%</a:t>
            </a:r>
            <a:endParaRPr lang="zh-CN" altLang="en-US" b="1" dirty="0"/>
          </a:p>
        </p:txBody>
      </p:sp>
      <p:pic>
        <p:nvPicPr>
          <p:cNvPr id="60" name="图片 59">
            <a:extLst>
              <a:ext uri="{FF2B5EF4-FFF2-40B4-BE49-F238E27FC236}">
                <a16:creationId xmlns:a16="http://schemas.microsoft.com/office/drawing/2014/main" id="{8620FFEA-0E4C-4BD4-92BF-1B6A0A95409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91478" y="4304211"/>
            <a:ext cx="955420" cy="75893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859BDB4-7ED8-4CCC-9B93-AB8CD7E86A2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95006" y="1872518"/>
            <a:ext cx="1352381" cy="1251609"/>
          </a:xfrm>
          <a:prstGeom prst="rect">
            <a:avLst/>
          </a:prstGeom>
        </p:spPr>
      </p:pic>
      <p:sp>
        <p:nvSpPr>
          <p:cNvPr id="66" name="文本框 65">
            <a:extLst>
              <a:ext uri="{FF2B5EF4-FFF2-40B4-BE49-F238E27FC236}">
                <a16:creationId xmlns:a16="http://schemas.microsoft.com/office/drawing/2014/main" id="{0B1175C0-38D6-49A3-A0B8-15744930D4B8}"/>
              </a:ext>
            </a:extLst>
          </p:cNvPr>
          <p:cNvSpPr txBox="1"/>
          <p:nvPr/>
        </p:nvSpPr>
        <p:spPr>
          <a:xfrm>
            <a:off x="10525957" y="3072437"/>
            <a:ext cx="73630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/>
              <a:t>35%</a:t>
            </a:r>
            <a:endParaRPr lang="zh-CN" altLang="en-US" b="1" dirty="0"/>
          </a:p>
        </p:txBody>
      </p:sp>
      <p:sp>
        <p:nvSpPr>
          <p:cNvPr id="9" name="箭头: 右 8">
            <a:extLst>
              <a:ext uri="{FF2B5EF4-FFF2-40B4-BE49-F238E27FC236}">
                <a16:creationId xmlns:a16="http://schemas.microsoft.com/office/drawing/2014/main" id="{712C80A3-3EE2-42F0-9D8B-90C64AAD3E6A}"/>
              </a:ext>
            </a:extLst>
          </p:cNvPr>
          <p:cNvSpPr/>
          <p:nvPr/>
        </p:nvSpPr>
        <p:spPr>
          <a:xfrm>
            <a:off x="9711732" y="2398143"/>
            <a:ext cx="289298" cy="268339"/>
          </a:xfrm>
          <a:prstGeom prst="rightArrow">
            <a:avLst/>
          </a:prstGeom>
          <a:solidFill>
            <a:srgbClr val="02C69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84554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000">
        <p159:morph option="byObject"/>
      </p:transition>
    </mc:Choice>
    <mc:Fallback xmlns="">
      <p:transition spd="slow" advTm="300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04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cs typeface="+mn-ea"/>
                <a:sym typeface="+mn-lt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cs typeface="+mn-ea"/>
                <a:sym typeface="+mn-lt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9" name="标题占位符 1">
            <a:extLst>
              <a:ext uri="{FF2B5EF4-FFF2-40B4-BE49-F238E27FC236}">
                <a16:creationId xmlns:a16="http://schemas.microsoft.com/office/drawing/2014/main" id="{D7B251A9-C9D0-42AC-893C-DDF796B5D1D9}"/>
              </a:ext>
            </a:extLst>
          </p:cNvPr>
          <p:cNvSpPr txBox="1"/>
          <p:nvPr/>
        </p:nvSpPr>
        <p:spPr>
          <a:xfrm>
            <a:off x="1042966" y="140479"/>
            <a:ext cx="2193293" cy="506497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sym typeface="+mn-ea"/>
              </a:rPr>
              <a:t>Methodology</a:t>
            </a: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69ED24CA-F5AA-4322-9D16-3D646F7B69E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/>
          <a:stretch/>
        </p:blipFill>
        <p:spPr>
          <a:xfrm>
            <a:off x="8149985" y="1876933"/>
            <a:ext cx="1380952" cy="1219048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DA2F1019-3479-47B0-93D8-06000D2B96F7}"/>
              </a:ext>
            </a:extLst>
          </p:cNvPr>
          <p:cNvSpPr txBox="1"/>
          <p:nvPr/>
        </p:nvSpPr>
        <p:spPr>
          <a:xfrm>
            <a:off x="8495223" y="3033005"/>
            <a:ext cx="69047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/>
              <a:t>95%</a:t>
            </a:r>
            <a:endParaRPr lang="zh-CN" altLang="en-US" b="1" dirty="0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579531FF-EAEF-4216-9D98-67570204EC1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/>
          <a:stretch/>
        </p:blipFill>
        <p:spPr>
          <a:xfrm>
            <a:off x="8149985" y="4447537"/>
            <a:ext cx="1380952" cy="1219048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0A5E2F1E-A7D1-4721-A03F-2746972BCF8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/>
          <a:stretch/>
        </p:blipFill>
        <p:spPr>
          <a:xfrm>
            <a:off x="10014211" y="4443269"/>
            <a:ext cx="1380952" cy="1219048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81703771-4DF4-4C34-BE66-7707E56E5AFE}"/>
              </a:ext>
            </a:extLst>
          </p:cNvPr>
          <p:cNvSpPr txBox="1"/>
          <p:nvPr/>
        </p:nvSpPr>
        <p:spPr>
          <a:xfrm>
            <a:off x="929105" y="791305"/>
            <a:ext cx="18670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/>
              <a:t>Sub-Explanation</a:t>
            </a:r>
            <a:endParaRPr lang="en-US" altLang="zh-CN" b="1" i="1" dirty="0">
              <a:solidFill>
                <a:srgbClr val="02C693"/>
              </a:solidFill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7378E9E9-12CB-4F5A-9385-455F296E2C25}"/>
              </a:ext>
            </a:extLst>
          </p:cNvPr>
          <p:cNvSpPr txBox="1"/>
          <p:nvPr/>
        </p:nvSpPr>
        <p:spPr>
          <a:xfrm>
            <a:off x="8497838" y="5666585"/>
            <a:ext cx="69047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/>
              <a:t>82%</a:t>
            </a:r>
            <a:endParaRPr lang="zh-CN" altLang="en-US" b="1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5B8187A6-0729-4476-8F37-7F83AD7E937C}"/>
              </a:ext>
            </a:extLst>
          </p:cNvPr>
          <p:cNvSpPr txBox="1"/>
          <p:nvPr/>
        </p:nvSpPr>
        <p:spPr>
          <a:xfrm>
            <a:off x="10440075" y="5662317"/>
            <a:ext cx="69047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/>
              <a:t>98%</a:t>
            </a:r>
            <a:endParaRPr lang="zh-CN" altLang="en-US" b="1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FD07F64-7A37-4F82-92A0-17BEC9EB98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40461" y="5057063"/>
            <a:ext cx="824471" cy="60952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72EB8DA-30C4-49DB-BBB5-0B5BF15831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04687" y="4347561"/>
            <a:ext cx="736307" cy="700964"/>
          </a:xfrm>
          <a:prstGeom prst="rect">
            <a:avLst/>
          </a:prstGeom>
        </p:spPr>
      </p:pic>
      <p:pic>
        <p:nvPicPr>
          <p:cNvPr id="38" name="图片 37">
            <a:extLst>
              <a:ext uri="{FF2B5EF4-FFF2-40B4-BE49-F238E27FC236}">
                <a16:creationId xmlns:a16="http://schemas.microsoft.com/office/drawing/2014/main" id="{1B775FE6-6C41-486A-9D58-9D728651C0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39690" y="1295981"/>
            <a:ext cx="1352381" cy="1800000"/>
          </a:xfrm>
          <a:prstGeom prst="rect">
            <a:avLst/>
          </a:prstGeom>
        </p:spPr>
      </p:pic>
      <p:sp>
        <p:nvSpPr>
          <p:cNvPr id="39" name="文本框 38">
            <a:extLst>
              <a:ext uri="{FF2B5EF4-FFF2-40B4-BE49-F238E27FC236}">
                <a16:creationId xmlns:a16="http://schemas.microsoft.com/office/drawing/2014/main" id="{630BE6C9-5A5B-4967-AB5E-BABCC2D76799}"/>
              </a:ext>
            </a:extLst>
          </p:cNvPr>
          <p:cNvSpPr txBox="1"/>
          <p:nvPr/>
        </p:nvSpPr>
        <p:spPr>
          <a:xfrm>
            <a:off x="2741419" y="3033005"/>
            <a:ext cx="69047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/>
              <a:t>93%</a:t>
            </a:r>
            <a:endParaRPr lang="zh-CN" altLang="en-US" b="1" dirty="0"/>
          </a:p>
        </p:txBody>
      </p:sp>
      <p:pic>
        <p:nvPicPr>
          <p:cNvPr id="40" name="图片 39">
            <a:extLst>
              <a:ext uri="{FF2B5EF4-FFF2-40B4-BE49-F238E27FC236}">
                <a16:creationId xmlns:a16="http://schemas.microsoft.com/office/drawing/2014/main" id="{58E9056A-A99E-43D6-8D1E-DE644D1A14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2071" y="3853809"/>
            <a:ext cx="1352381" cy="1800000"/>
          </a:xfrm>
          <a:prstGeom prst="rect">
            <a:avLst/>
          </a:prstGeom>
        </p:spPr>
      </p:pic>
      <p:pic>
        <p:nvPicPr>
          <p:cNvPr id="41" name="图片 40">
            <a:extLst>
              <a:ext uri="{FF2B5EF4-FFF2-40B4-BE49-F238E27FC236}">
                <a16:creationId xmlns:a16="http://schemas.microsoft.com/office/drawing/2014/main" id="{BC6726E2-D920-4354-BC56-A8BE2D9BEA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39690" y="3853809"/>
            <a:ext cx="1352381" cy="1800000"/>
          </a:xfrm>
          <a:prstGeom prst="rect">
            <a:avLst/>
          </a:prstGeom>
        </p:spPr>
      </p:pic>
      <p:pic>
        <p:nvPicPr>
          <p:cNvPr id="42" name="图片 41">
            <a:extLst>
              <a:ext uri="{FF2B5EF4-FFF2-40B4-BE49-F238E27FC236}">
                <a16:creationId xmlns:a16="http://schemas.microsoft.com/office/drawing/2014/main" id="{B875EF21-2E9C-4CC0-A6F3-F1989B1CD0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38800" y="3832100"/>
            <a:ext cx="1352381" cy="1800000"/>
          </a:xfrm>
          <a:prstGeom prst="rect">
            <a:avLst/>
          </a:prstGeom>
        </p:spPr>
      </p:pic>
      <p:pic>
        <p:nvPicPr>
          <p:cNvPr id="43" name="图片 42">
            <a:extLst>
              <a:ext uri="{FF2B5EF4-FFF2-40B4-BE49-F238E27FC236}">
                <a16:creationId xmlns:a16="http://schemas.microsoft.com/office/drawing/2014/main" id="{66D3BECC-8AFE-4C5B-9E18-DF627C8675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48261" y="3526619"/>
            <a:ext cx="941997" cy="910386"/>
          </a:xfrm>
          <a:prstGeom prst="rect">
            <a:avLst/>
          </a:prstGeom>
        </p:spPr>
      </p:pic>
      <p:pic>
        <p:nvPicPr>
          <p:cNvPr id="44" name="图片 43">
            <a:extLst>
              <a:ext uri="{FF2B5EF4-FFF2-40B4-BE49-F238E27FC236}">
                <a16:creationId xmlns:a16="http://schemas.microsoft.com/office/drawing/2014/main" id="{D6C82EBC-D0F3-4751-933A-914859960BD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78379" y="4451910"/>
            <a:ext cx="726080" cy="576756"/>
          </a:xfrm>
          <a:prstGeom prst="rect">
            <a:avLst/>
          </a:prstGeom>
        </p:spPr>
      </p:pic>
      <p:pic>
        <p:nvPicPr>
          <p:cNvPr id="45" name="图片 44">
            <a:extLst>
              <a:ext uri="{FF2B5EF4-FFF2-40B4-BE49-F238E27FC236}">
                <a16:creationId xmlns:a16="http://schemas.microsoft.com/office/drawing/2014/main" id="{C0FAAEE0-CD9C-4A08-A636-3E168F488B3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14990" y="5035588"/>
            <a:ext cx="955420" cy="758930"/>
          </a:xfrm>
          <a:prstGeom prst="rect">
            <a:avLst/>
          </a:prstGeom>
        </p:spPr>
      </p:pic>
      <p:sp>
        <p:nvSpPr>
          <p:cNvPr id="46" name="文本框 45">
            <a:extLst>
              <a:ext uri="{FF2B5EF4-FFF2-40B4-BE49-F238E27FC236}">
                <a16:creationId xmlns:a16="http://schemas.microsoft.com/office/drawing/2014/main" id="{6733568E-0A22-49BA-90F5-7E437C376DF7}"/>
              </a:ext>
            </a:extLst>
          </p:cNvPr>
          <p:cNvSpPr txBox="1"/>
          <p:nvPr/>
        </p:nvSpPr>
        <p:spPr>
          <a:xfrm>
            <a:off x="1032031" y="5697363"/>
            <a:ext cx="6324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75</a:t>
            </a:r>
            <a:r>
              <a:rPr lang="en-US" altLang="zh-CN" sz="1800" dirty="0"/>
              <a:t>%</a:t>
            </a:r>
            <a:endParaRPr lang="zh-CN" altLang="en-US" b="1" dirty="0"/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A514AFE4-AB0F-4B72-8BB3-E453DFC0386F}"/>
              </a:ext>
            </a:extLst>
          </p:cNvPr>
          <p:cNvSpPr txBox="1"/>
          <p:nvPr/>
        </p:nvSpPr>
        <p:spPr>
          <a:xfrm>
            <a:off x="2796136" y="5697363"/>
            <a:ext cx="6324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7</a:t>
            </a:r>
            <a:r>
              <a:rPr lang="en-US" altLang="zh-CN" sz="1800" dirty="0"/>
              <a:t>2%</a:t>
            </a:r>
            <a:endParaRPr lang="zh-CN" altLang="en-US" b="1" dirty="0"/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0D68AF1A-346D-4963-BB56-7F3829D37AA1}"/>
              </a:ext>
            </a:extLst>
          </p:cNvPr>
          <p:cNvSpPr txBox="1"/>
          <p:nvPr/>
        </p:nvSpPr>
        <p:spPr>
          <a:xfrm>
            <a:off x="4598760" y="5672665"/>
            <a:ext cx="6324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71</a:t>
            </a:r>
            <a:r>
              <a:rPr lang="en-US" altLang="zh-CN" sz="1800" dirty="0"/>
              <a:t>%</a:t>
            </a:r>
            <a:endParaRPr lang="zh-CN" altLang="en-US" b="1" dirty="0"/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F02126A9-E2F6-4999-BF03-E1F3B253D572}"/>
              </a:ext>
            </a:extLst>
          </p:cNvPr>
          <p:cNvSpPr txBox="1"/>
          <p:nvPr/>
        </p:nvSpPr>
        <p:spPr>
          <a:xfrm>
            <a:off x="3773358" y="2754796"/>
            <a:ext cx="16508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/>
              <a:t>Compositional</a:t>
            </a: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FED0DB04-B832-4EF9-B5B5-E6AEC1D05631}"/>
              </a:ext>
            </a:extLst>
          </p:cNvPr>
          <p:cNvSpPr txBox="1"/>
          <p:nvPr/>
        </p:nvSpPr>
        <p:spPr>
          <a:xfrm>
            <a:off x="6797604" y="2754796"/>
            <a:ext cx="13523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/>
              <a:t>Disjunctive</a:t>
            </a:r>
            <a:endParaRPr lang="zh-CN" altLang="en-US" dirty="0"/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723BA82A-FF31-4210-B3ED-041837C91AAC}"/>
              </a:ext>
            </a:extLst>
          </p:cNvPr>
          <p:cNvSpPr txBox="1"/>
          <p:nvPr/>
        </p:nvSpPr>
        <p:spPr>
          <a:xfrm>
            <a:off x="3773358" y="1937725"/>
            <a:ext cx="16508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/>
              <a:t>Transformer</a:t>
            </a: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0913ECF1-5C8A-47FC-96A6-091BB4AEFC76}"/>
              </a:ext>
            </a:extLst>
          </p:cNvPr>
          <p:cNvSpPr txBox="1"/>
          <p:nvPr/>
        </p:nvSpPr>
        <p:spPr>
          <a:xfrm>
            <a:off x="6803877" y="1946533"/>
            <a:ext cx="7414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/>
              <a:t>CNN</a:t>
            </a:r>
          </a:p>
        </p:txBody>
      </p:sp>
      <p:sp>
        <p:nvSpPr>
          <p:cNvPr id="2" name="箭头: 下 1">
            <a:extLst>
              <a:ext uri="{FF2B5EF4-FFF2-40B4-BE49-F238E27FC236}">
                <a16:creationId xmlns:a16="http://schemas.microsoft.com/office/drawing/2014/main" id="{74832902-78FD-409F-9ACA-7E1BB3B63BF7}"/>
              </a:ext>
            </a:extLst>
          </p:cNvPr>
          <p:cNvSpPr/>
          <p:nvPr/>
        </p:nvSpPr>
        <p:spPr>
          <a:xfrm>
            <a:off x="4345601" y="2451105"/>
            <a:ext cx="270588" cy="276513"/>
          </a:xfrm>
          <a:prstGeom prst="downArrow">
            <a:avLst/>
          </a:prstGeom>
          <a:solidFill>
            <a:srgbClr val="02C69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箭头: 下 59">
            <a:extLst>
              <a:ext uri="{FF2B5EF4-FFF2-40B4-BE49-F238E27FC236}">
                <a16:creationId xmlns:a16="http://schemas.microsoft.com/office/drawing/2014/main" id="{CC061D79-2E88-45FA-96E2-8AAC4447880E}"/>
              </a:ext>
            </a:extLst>
          </p:cNvPr>
          <p:cNvSpPr/>
          <p:nvPr/>
        </p:nvSpPr>
        <p:spPr>
          <a:xfrm>
            <a:off x="7039309" y="2451105"/>
            <a:ext cx="270588" cy="276513"/>
          </a:xfrm>
          <a:prstGeom prst="downArrow">
            <a:avLst/>
          </a:prstGeom>
          <a:solidFill>
            <a:srgbClr val="02C69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0" name="图片 69">
            <a:extLst>
              <a:ext uri="{FF2B5EF4-FFF2-40B4-BE49-F238E27FC236}">
                <a16:creationId xmlns:a16="http://schemas.microsoft.com/office/drawing/2014/main" id="{B9844409-3D0E-41B4-8A03-A2C92958569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/>
          <a:stretch/>
        </p:blipFill>
        <p:spPr>
          <a:xfrm>
            <a:off x="6256422" y="4453617"/>
            <a:ext cx="1380952" cy="1219048"/>
          </a:xfrm>
          <a:prstGeom prst="rect">
            <a:avLst/>
          </a:prstGeom>
        </p:spPr>
      </p:pic>
      <p:sp>
        <p:nvSpPr>
          <p:cNvPr id="71" name="文本框 70">
            <a:extLst>
              <a:ext uri="{FF2B5EF4-FFF2-40B4-BE49-F238E27FC236}">
                <a16:creationId xmlns:a16="http://schemas.microsoft.com/office/drawing/2014/main" id="{8B2C8686-53DA-4415-9930-EB85C90CE9A1}"/>
              </a:ext>
            </a:extLst>
          </p:cNvPr>
          <p:cNvSpPr txBox="1"/>
          <p:nvPr/>
        </p:nvSpPr>
        <p:spPr>
          <a:xfrm>
            <a:off x="6601660" y="5672665"/>
            <a:ext cx="69047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/>
              <a:t>80%</a:t>
            </a:r>
            <a:endParaRPr lang="zh-CN" altLang="en-US" b="1" dirty="0"/>
          </a:p>
        </p:txBody>
      </p:sp>
      <p:pic>
        <p:nvPicPr>
          <p:cNvPr id="72" name="图片 71">
            <a:extLst>
              <a:ext uri="{FF2B5EF4-FFF2-40B4-BE49-F238E27FC236}">
                <a16:creationId xmlns:a16="http://schemas.microsoft.com/office/drawing/2014/main" id="{A5DE7059-DA2C-4768-85A3-0C57DDF2E84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91478" y="4304211"/>
            <a:ext cx="955420" cy="758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6975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000">
        <p159:morph option="byObject"/>
      </p:transition>
    </mc:Choice>
    <mc:Fallback xmlns="">
      <p:transition spd="slow" advTm="3000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04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cs typeface="+mn-ea"/>
                <a:sym typeface="+mn-lt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cs typeface="+mn-ea"/>
                <a:sym typeface="+mn-lt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9" name="标题占位符 1">
            <a:extLst>
              <a:ext uri="{FF2B5EF4-FFF2-40B4-BE49-F238E27FC236}">
                <a16:creationId xmlns:a16="http://schemas.microsoft.com/office/drawing/2014/main" id="{D7B251A9-C9D0-42AC-893C-DDF796B5D1D9}"/>
              </a:ext>
            </a:extLst>
          </p:cNvPr>
          <p:cNvSpPr txBox="1"/>
          <p:nvPr/>
        </p:nvSpPr>
        <p:spPr>
          <a:xfrm>
            <a:off x="1042966" y="140479"/>
            <a:ext cx="2193293" cy="506497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sym typeface="+mn-ea"/>
              </a:rPr>
              <a:t>Methodology</a:t>
            </a: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69ED24CA-F5AA-4322-9D16-3D646F7B69E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/>
          <a:stretch/>
        </p:blipFill>
        <p:spPr>
          <a:xfrm>
            <a:off x="8149985" y="1876933"/>
            <a:ext cx="1380952" cy="1219048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DA2F1019-3479-47B0-93D8-06000D2B96F7}"/>
              </a:ext>
            </a:extLst>
          </p:cNvPr>
          <p:cNvSpPr txBox="1"/>
          <p:nvPr/>
        </p:nvSpPr>
        <p:spPr>
          <a:xfrm>
            <a:off x="8495223" y="3033005"/>
            <a:ext cx="69047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/>
              <a:t>95%</a:t>
            </a:r>
            <a:endParaRPr lang="zh-CN" altLang="en-US" b="1" dirty="0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579531FF-EAEF-4216-9D98-67570204EC1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/>
          <a:stretch/>
        </p:blipFill>
        <p:spPr>
          <a:xfrm>
            <a:off x="8149985" y="4447537"/>
            <a:ext cx="1380952" cy="1219048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0A5E2F1E-A7D1-4721-A03F-2746972BCF8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/>
          <a:stretch/>
        </p:blipFill>
        <p:spPr>
          <a:xfrm>
            <a:off x="10014211" y="4443269"/>
            <a:ext cx="1380952" cy="1219048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81703771-4DF4-4C34-BE66-7707E56E5AFE}"/>
              </a:ext>
            </a:extLst>
          </p:cNvPr>
          <p:cNvSpPr txBox="1"/>
          <p:nvPr/>
        </p:nvSpPr>
        <p:spPr>
          <a:xfrm>
            <a:off x="929105" y="791305"/>
            <a:ext cx="18670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/>
              <a:t>Sub-Explanation</a:t>
            </a:r>
            <a:endParaRPr lang="en-US" altLang="zh-CN" b="1" i="1" dirty="0">
              <a:solidFill>
                <a:srgbClr val="02C693"/>
              </a:solidFill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7378E9E9-12CB-4F5A-9385-455F296E2C25}"/>
              </a:ext>
            </a:extLst>
          </p:cNvPr>
          <p:cNvSpPr txBox="1"/>
          <p:nvPr/>
        </p:nvSpPr>
        <p:spPr>
          <a:xfrm>
            <a:off x="8497838" y="5666585"/>
            <a:ext cx="69047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/>
              <a:t>82%</a:t>
            </a:r>
            <a:endParaRPr lang="zh-CN" altLang="en-US" b="1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5B8187A6-0729-4476-8F37-7F83AD7E937C}"/>
              </a:ext>
            </a:extLst>
          </p:cNvPr>
          <p:cNvSpPr txBox="1"/>
          <p:nvPr/>
        </p:nvSpPr>
        <p:spPr>
          <a:xfrm>
            <a:off x="10440075" y="5662317"/>
            <a:ext cx="69047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/>
              <a:t>98%</a:t>
            </a:r>
            <a:endParaRPr lang="zh-CN" altLang="en-US" b="1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FD07F64-7A37-4F82-92A0-17BEC9EB98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40461" y="5057063"/>
            <a:ext cx="824471" cy="60952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72EB8DA-30C4-49DB-BBB5-0B5BF15831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04687" y="4347561"/>
            <a:ext cx="736307" cy="700964"/>
          </a:xfrm>
          <a:prstGeom prst="rect">
            <a:avLst/>
          </a:prstGeom>
        </p:spPr>
      </p:pic>
      <p:pic>
        <p:nvPicPr>
          <p:cNvPr id="38" name="图片 37">
            <a:extLst>
              <a:ext uri="{FF2B5EF4-FFF2-40B4-BE49-F238E27FC236}">
                <a16:creationId xmlns:a16="http://schemas.microsoft.com/office/drawing/2014/main" id="{1B775FE6-6C41-486A-9D58-9D728651C0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39690" y="1295981"/>
            <a:ext cx="1352381" cy="1800000"/>
          </a:xfrm>
          <a:prstGeom prst="rect">
            <a:avLst/>
          </a:prstGeom>
        </p:spPr>
      </p:pic>
      <p:sp>
        <p:nvSpPr>
          <p:cNvPr id="39" name="文本框 38">
            <a:extLst>
              <a:ext uri="{FF2B5EF4-FFF2-40B4-BE49-F238E27FC236}">
                <a16:creationId xmlns:a16="http://schemas.microsoft.com/office/drawing/2014/main" id="{630BE6C9-5A5B-4967-AB5E-BABCC2D76799}"/>
              </a:ext>
            </a:extLst>
          </p:cNvPr>
          <p:cNvSpPr txBox="1"/>
          <p:nvPr/>
        </p:nvSpPr>
        <p:spPr>
          <a:xfrm>
            <a:off x="2741419" y="3033005"/>
            <a:ext cx="69047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/>
              <a:t>93%</a:t>
            </a:r>
            <a:endParaRPr lang="zh-CN" altLang="en-US" b="1" dirty="0"/>
          </a:p>
        </p:txBody>
      </p:sp>
      <p:pic>
        <p:nvPicPr>
          <p:cNvPr id="40" name="图片 39">
            <a:extLst>
              <a:ext uri="{FF2B5EF4-FFF2-40B4-BE49-F238E27FC236}">
                <a16:creationId xmlns:a16="http://schemas.microsoft.com/office/drawing/2014/main" id="{58E9056A-A99E-43D6-8D1E-DE644D1A14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2071" y="3853809"/>
            <a:ext cx="1352381" cy="1800000"/>
          </a:xfrm>
          <a:prstGeom prst="rect">
            <a:avLst/>
          </a:prstGeom>
        </p:spPr>
      </p:pic>
      <p:pic>
        <p:nvPicPr>
          <p:cNvPr id="41" name="图片 40">
            <a:extLst>
              <a:ext uri="{FF2B5EF4-FFF2-40B4-BE49-F238E27FC236}">
                <a16:creationId xmlns:a16="http://schemas.microsoft.com/office/drawing/2014/main" id="{BC6726E2-D920-4354-BC56-A8BE2D9BEA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39690" y="3853809"/>
            <a:ext cx="1352381" cy="1800000"/>
          </a:xfrm>
          <a:prstGeom prst="rect">
            <a:avLst/>
          </a:prstGeom>
        </p:spPr>
      </p:pic>
      <p:pic>
        <p:nvPicPr>
          <p:cNvPr id="42" name="图片 41">
            <a:extLst>
              <a:ext uri="{FF2B5EF4-FFF2-40B4-BE49-F238E27FC236}">
                <a16:creationId xmlns:a16="http://schemas.microsoft.com/office/drawing/2014/main" id="{B875EF21-2E9C-4CC0-A6F3-F1989B1CD0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38800" y="3832100"/>
            <a:ext cx="1352381" cy="1800000"/>
          </a:xfrm>
          <a:prstGeom prst="rect">
            <a:avLst/>
          </a:prstGeom>
        </p:spPr>
      </p:pic>
      <p:pic>
        <p:nvPicPr>
          <p:cNvPr id="43" name="图片 42">
            <a:extLst>
              <a:ext uri="{FF2B5EF4-FFF2-40B4-BE49-F238E27FC236}">
                <a16:creationId xmlns:a16="http://schemas.microsoft.com/office/drawing/2014/main" id="{66D3BECC-8AFE-4C5B-9E18-DF627C8675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48261" y="3526619"/>
            <a:ext cx="941997" cy="910386"/>
          </a:xfrm>
          <a:prstGeom prst="rect">
            <a:avLst/>
          </a:prstGeom>
        </p:spPr>
      </p:pic>
      <p:pic>
        <p:nvPicPr>
          <p:cNvPr id="44" name="图片 43">
            <a:extLst>
              <a:ext uri="{FF2B5EF4-FFF2-40B4-BE49-F238E27FC236}">
                <a16:creationId xmlns:a16="http://schemas.microsoft.com/office/drawing/2014/main" id="{D6C82EBC-D0F3-4751-933A-914859960BD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78379" y="4451910"/>
            <a:ext cx="726080" cy="576756"/>
          </a:xfrm>
          <a:prstGeom prst="rect">
            <a:avLst/>
          </a:prstGeom>
        </p:spPr>
      </p:pic>
      <p:pic>
        <p:nvPicPr>
          <p:cNvPr id="45" name="图片 44">
            <a:extLst>
              <a:ext uri="{FF2B5EF4-FFF2-40B4-BE49-F238E27FC236}">
                <a16:creationId xmlns:a16="http://schemas.microsoft.com/office/drawing/2014/main" id="{C0FAAEE0-CD9C-4A08-A636-3E168F488B3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14990" y="5035588"/>
            <a:ext cx="955420" cy="758930"/>
          </a:xfrm>
          <a:prstGeom prst="rect">
            <a:avLst/>
          </a:prstGeom>
        </p:spPr>
      </p:pic>
      <p:sp>
        <p:nvSpPr>
          <p:cNvPr id="46" name="文本框 45">
            <a:extLst>
              <a:ext uri="{FF2B5EF4-FFF2-40B4-BE49-F238E27FC236}">
                <a16:creationId xmlns:a16="http://schemas.microsoft.com/office/drawing/2014/main" id="{6733568E-0A22-49BA-90F5-7E437C376DF7}"/>
              </a:ext>
            </a:extLst>
          </p:cNvPr>
          <p:cNvSpPr txBox="1"/>
          <p:nvPr/>
        </p:nvSpPr>
        <p:spPr>
          <a:xfrm>
            <a:off x="1032031" y="5697363"/>
            <a:ext cx="6324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75</a:t>
            </a:r>
            <a:r>
              <a:rPr lang="en-US" altLang="zh-CN" sz="1800" dirty="0"/>
              <a:t>%</a:t>
            </a:r>
            <a:endParaRPr lang="zh-CN" altLang="en-US" b="1" dirty="0"/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A514AFE4-AB0F-4B72-8BB3-E453DFC0386F}"/>
              </a:ext>
            </a:extLst>
          </p:cNvPr>
          <p:cNvSpPr txBox="1"/>
          <p:nvPr/>
        </p:nvSpPr>
        <p:spPr>
          <a:xfrm>
            <a:off x="2796136" y="5697363"/>
            <a:ext cx="6324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rgbClr val="02C693"/>
                </a:solidFill>
              </a:rPr>
              <a:t>82%</a:t>
            </a:r>
            <a:endParaRPr lang="zh-CN" altLang="en-US" b="1" dirty="0">
              <a:solidFill>
                <a:srgbClr val="02C693"/>
              </a:solidFill>
            </a:endParaRP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0D68AF1A-346D-4963-BB56-7F3829D37AA1}"/>
              </a:ext>
            </a:extLst>
          </p:cNvPr>
          <p:cNvSpPr txBox="1"/>
          <p:nvPr/>
        </p:nvSpPr>
        <p:spPr>
          <a:xfrm>
            <a:off x="4598760" y="5672665"/>
            <a:ext cx="6324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71</a:t>
            </a:r>
            <a:r>
              <a:rPr lang="en-US" altLang="zh-CN" sz="1800" dirty="0"/>
              <a:t>%</a:t>
            </a:r>
            <a:endParaRPr lang="zh-CN" altLang="en-US" b="1" dirty="0"/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F02126A9-E2F6-4999-BF03-E1F3B253D572}"/>
              </a:ext>
            </a:extLst>
          </p:cNvPr>
          <p:cNvSpPr txBox="1"/>
          <p:nvPr/>
        </p:nvSpPr>
        <p:spPr>
          <a:xfrm>
            <a:off x="3773358" y="2754796"/>
            <a:ext cx="16508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/>
              <a:t>Compositional</a:t>
            </a: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FED0DB04-B832-4EF9-B5B5-E6AEC1D05631}"/>
              </a:ext>
            </a:extLst>
          </p:cNvPr>
          <p:cNvSpPr txBox="1"/>
          <p:nvPr/>
        </p:nvSpPr>
        <p:spPr>
          <a:xfrm>
            <a:off x="6797604" y="2754796"/>
            <a:ext cx="13523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/>
              <a:t>Disjunctive</a:t>
            </a:r>
            <a:endParaRPr lang="zh-CN" altLang="en-US" dirty="0"/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723BA82A-FF31-4210-B3ED-041837C91AAC}"/>
              </a:ext>
            </a:extLst>
          </p:cNvPr>
          <p:cNvSpPr txBox="1"/>
          <p:nvPr/>
        </p:nvSpPr>
        <p:spPr>
          <a:xfrm>
            <a:off x="3773358" y="1937725"/>
            <a:ext cx="16508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/>
              <a:t>Transformer</a:t>
            </a: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0913ECF1-5C8A-47FC-96A6-091BB4AEFC76}"/>
              </a:ext>
            </a:extLst>
          </p:cNvPr>
          <p:cNvSpPr txBox="1"/>
          <p:nvPr/>
        </p:nvSpPr>
        <p:spPr>
          <a:xfrm>
            <a:off x="6803877" y="1946533"/>
            <a:ext cx="7414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/>
              <a:t>CNN</a:t>
            </a:r>
          </a:p>
        </p:txBody>
      </p:sp>
      <p:sp>
        <p:nvSpPr>
          <p:cNvPr id="2" name="箭头: 下 1">
            <a:extLst>
              <a:ext uri="{FF2B5EF4-FFF2-40B4-BE49-F238E27FC236}">
                <a16:creationId xmlns:a16="http://schemas.microsoft.com/office/drawing/2014/main" id="{74832902-78FD-409F-9ACA-7E1BB3B63BF7}"/>
              </a:ext>
            </a:extLst>
          </p:cNvPr>
          <p:cNvSpPr/>
          <p:nvPr/>
        </p:nvSpPr>
        <p:spPr>
          <a:xfrm>
            <a:off x="4345601" y="2451105"/>
            <a:ext cx="270588" cy="276513"/>
          </a:xfrm>
          <a:prstGeom prst="downArrow">
            <a:avLst/>
          </a:prstGeom>
          <a:solidFill>
            <a:srgbClr val="02C69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箭头: 下 59">
            <a:extLst>
              <a:ext uri="{FF2B5EF4-FFF2-40B4-BE49-F238E27FC236}">
                <a16:creationId xmlns:a16="http://schemas.microsoft.com/office/drawing/2014/main" id="{CC061D79-2E88-45FA-96E2-8AAC4447880E}"/>
              </a:ext>
            </a:extLst>
          </p:cNvPr>
          <p:cNvSpPr/>
          <p:nvPr/>
        </p:nvSpPr>
        <p:spPr>
          <a:xfrm>
            <a:off x="7039309" y="2451105"/>
            <a:ext cx="270588" cy="276513"/>
          </a:xfrm>
          <a:prstGeom prst="downArrow">
            <a:avLst/>
          </a:prstGeom>
          <a:solidFill>
            <a:srgbClr val="02C69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0" name="图片 69">
            <a:extLst>
              <a:ext uri="{FF2B5EF4-FFF2-40B4-BE49-F238E27FC236}">
                <a16:creationId xmlns:a16="http://schemas.microsoft.com/office/drawing/2014/main" id="{B9844409-3D0E-41B4-8A03-A2C92958569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/>
          <a:stretch/>
        </p:blipFill>
        <p:spPr>
          <a:xfrm>
            <a:off x="6256422" y="4453617"/>
            <a:ext cx="1380952" cy="1219048"/>
          </a:xfrm>
          <a:prstGeom prst="rect">
            <a:avLst/>
          </a:prstGeom>
        </p:spPr>
      </p:pic>
      <p:sp>
        <p:nvSpPr>
          <p:cNvPr id="71" name="文本框 70">
            <a:extLst>
              <a:ext uri="{FF2B5EF4-FFF2-40B4-BE49-F238E27FC236}">
                <a16:creationId xmlns:a16="http://schemas.microsoft.com/office/drawing/2014/main" id="{8B2C8686-53DA-4415-9930-EB85C90CE9A1}"/>
              </a:ext>
            </a:extLst>
          </p:cNvPr>
          <p:cNvSpPr txBox="1"/>
          <p:nvPr/>
        </p:nvSpPr>
        <p:spPr>
          <a:xfrm>
            <a:off x="6601660" y="5672665"/>
            <a:ext cx="69047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/>
              <a:t>80%</a:t>
            </a:r>
            <a:endParaRPr lang="zh-CN" altLang="en-US" b="1" dirty="0"/>
          </a:p>
        </p:txBody>
      </p:sp>
      <p:pic>
        <p:nvPicPr>
          <p:cNvPr id="72" name="图片 71">
            <a:extLst>
              <a:ext uri="{FF2B5EF4-FFF2-40B4-BE49-F238E27FC236}">
                <a16:creationId xmlns:a16="http://schemas.microsoft.com/office/drawing/2014/main" id="{A5DE7059-DA2C-4768-85A3-0C57DDF2E84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91478" y="4304211"/>
            <a:ext cx="955420" cy="758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9413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000">
        <p159:morph option="byObject"/>
      </p:transition>
    </mc:Choice>
    <mc:Fallback xmlns="">
      <p:transition spd="slow" advTm="300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01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cs typeface="+mn-ea"/>
                <a:sym typeface="+mn-lt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cs typeface="+mn-ea"/>
                <a:sym typeface="+mn-lt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9" name="标题占位符 1">
            <a:extLst>
              <a:ext uri="{FF2B5EF4-FFF2-40B4-BE49-F238E27FC236}">
                <a16:creationId xmlns:a16="http://schemas.microsoft.com/office/drawing/2014/main" id="{D7B251A9-C9D0-42AC-893C-DDF796B5D1D9}"/>
              </a:ext>
            </a:extLst>
          </p:cNvPr>
          <p:cNvSpPr txBox="1"/>
          <p:nvPr/>
        </p:nvSpPr>
        <p:spPr>
          <a:xfrm>
            <a:off x="1056438" y="149511"/>
            <a:ext cx="5435600" cy="506497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sym typeface="+mn-ea"/>
              </a:rPr>
              <a:t>Title and Authors</a:t>
            </a: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38A8F4F6-6984-4633-8B4D-20936A1FD307}"/>
              </a:ext>
            </a:extLst>
          </p:cNvPr>
          <p:cNvSpPr txBox="1"/>
          <p:nvPr/>
        </p:nvSpPr>
        <p:spPr>
          <a:xfrm>
            <a:off x="660400" y="1362200"/>
            <a:ext cx="1085850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3765">
              <a:defRPr/>
            </a:pPr>
            <a:r>
              <a:rPr lang="en-US" altLang="zh-CN" sz="4000" b="1" dirty="0">
                <a:solidFill>
                  <a:srgbClr val="88DBF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Comparing the </a:t>
            </a:r>
            <a:r>
              <a:rPr lang="en-US" altLang="zh-CN" sz="4000" b="1" dirty="0">
                <a:solidFill>
                  <a:srgbClr val="02C69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Decision-Making</a:t>
            </a:r>
            <a:r>
              <a:rPr lang="en-US" altLang="zh-CN" sz="4000" b="1" dirty="0">
                <a:solidFill>
                  <a:srgbClr val="88DBF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Mechanisms by </a:t>
            </a:r>
            <a:r>
              <a:rPr lang="en-US" altLang="zh-CN" sz="4000" b="1" dirty="0">
                <a:solidFill>
                  <a:srgbClr val="02C69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Transformers</a:t>
            </a:r>
            <a:r>
              <a:rPr lang="en-US" altLang="zh-CN" sz="4000" b="1" dirty="0">
                <a:solidFill>
                  <a:srgbClr val="88DBF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and </a:t>
            </a:r>
            <a:r>
              <a:rPr lang="en-US" altLang="zh-CN" sz="4000" b="1" dirty="0">
                <a:solidFill>
                  <a:srgbClr val="02C69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CNNs</a:t>
            </a:r>
            <a:r>
              <a:rPr lang="en-US" altLang="zh-CN" sz="4000" b="1" dirty="0">
                <a:solidFill>
                  <a:srgbClr val="88DBF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via Explanation Methods</a:t>
            </a:r>
            <a:endParaRPr lang="en-US" altLang="zh-CN" sz="4000" b="1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537665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000">
        <p159:morph option="byObject"/>
      </p:transition>
    </mc:Choice>
    <mc:Fallback xmlns="">
      <p:transition spd="slow" advTm="3000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04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cs typeface="+mn-ea"/>
                <a:sym typeface="+mn-lt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cs typeface="+mn-ea"/>
                <a:sym typeface="+mn-lt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9" name="标题占位符 1">
            <a:extLst>
              <a:ext uri="{FF2B5EF4-FFF2-40B4-BE49-F238E27FC236}">
                <a16:creationId xmlns:a16="http://schemas.microsoft.com/office/drawing/2014/main" id="{D7B251A9-C9D0-42AC-893C-DDF796B5D1D9}"/>
              </a:ext>
            </a:extLst>
          </p:cNvPr>
          <p:cNvSpPr txBox="1"/>
          <p:nvPr/>
        </p:nvSpPr>
        <p:spPr>
          <a:xfrm>
            <a:off x="1042966" y="140479"/>
            <a:ext cx="2193293" cy="506497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sym typeface="+mn-ea"/>
              </a:rPr>
              <a:t>Methodology</a:t>
            </a: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69ED24CA-F5AA-4322-9D16-3D646F7B69E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/>
          <a:stretch/>
        </p:blipFill>
        <p:spPr>
          <a:xfrm>
            <a:off x="8149985" y="1876933"/>
            <a:ext cx="1380952" cy="1219048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DA2F1019-3479-47B0-93D8-06000D2B96F7}"/>
              </a:ext>
            </a:extLst>
          </p:cNvPr>
          <p:cNvSpPr txBox="1"/>
          <p:nvPr/>
        </p:nvSpPr>
        <p:spPr>
          <a:xfrm>
            <a:off x="8495223" y="3033005"/>
            <a:ext cx="69047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/>
              <a:t>95%</a:t>
            </a:r>
            <a:endParaRPr lang="zh-CN" altLang="en-US" b="1" dirty="0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579531FF-EAEF-4216-9D98-67570204EC1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/>
          <a:stretch/>
        </p:blipFill>
        <p:spPr>
          <a:xfrm>
            <a:off x="8149985" y="4447537"/>
            <a:ext cx="1380952" cy="1219048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0A5E2F1E-A7D1-4721-A03F-2746972BCF8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/>
          <a:stretch/>
        </p:blipFill>
        <p:spPr>
          <a:xfrm>
            <a:off x="10014211" y="4443269"/>
            <a:ext cx="1380952" cy="1219048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81703771-4DF4-4C34-BE66-7707E56E5AFE}"/>
              </a:ext>
            </a:extLst>
          </p:cNvPr>
          <p:cNvSpPr txBox="1"/>
          <p:nvPr/>
        </p:nvSpPr>
        <p:spPr>
          <a:xfrm>
            <a:off x="2625415" y="666025"/>
            <a:ext cx="186703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rgbClr val="02C693"/>
                </a:solidFill>
              </a:rPr>
              <a:t>Counting</a:t>
            </a:r>
            <a:endParaRPr lang="en-US" altLang="zh-CN" b="1" i="1" dirty="0">
              <a:solidFill>
                <a:srgbClr val="02C693"/>
              </a:solidFill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7378E9E9-12CB-4F5A-9385-455F296E2C25}"/>
              </a:ext>
            </a:extLst>
          </p:cNvPr>
          <p:cNvSpPr txBox="1"/>
          <p:nvPr/>
        </p:nvSpPr>
        <p:spPr>
          <a:xfrm>
            <a:off x="8497838" y="5666585"/>
            <a:ext cx="69047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/>
              <a:t>82%</a:t>
            </a:r>
            <a:endParaRPr lang="zh-CN" altLang="en-US" b="1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5B8187A6-0729-4476-8F37-7F83AD7E937C}"/>
              </a:ext>
            </a:extLst>
          </p:cNvPr>
          <p:cNvSpPr txBox="1"/>
          <p:nvPr/>
        </p:nvSpPr>
        <p:spPr>
          <a:xfrm>
            <a:off x="10440075" y="5662317"/>
            <a:ext cx="69047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/>
              <a:t>98%</a:t>
            </a:r>
            <a:endParaRPr lang="zh-CN" altLang="en-US" b="1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FD07F64-7A37-4F82-92A0-17BEC9EB98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40461" y="5057063"/>
            <a:ext cx="824471" cy="60952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72EB8DA-30C4-49DB-BBB5-0B5BF15831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04687" y="4347561"/>
            <a:ext cx="736307" cy="700964"/>
          </a:xfrm>
          <a:prstGeom prst="rect">
            <a:avLst/>
          </a:prstGeom>
        </p:spPr>
      </p:pic>
      <p:pic>
        <p:nvPicPr>
          <p:cNvPr id="38" name="图片 37">
            <a:extLst>
              <a:ext uri="{FF2B5EF4-FFF2-40B4-BE49-F238E27FC236}">
                <a16:creationId xmlns:a16="http://schemas.microsoft.com/office/drawing/2014/main" id="{1B775FE6-6C41-486A-9D58-9D728651C0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39690" y="1295981"/>
            <a:ext cx="1352381" cy="1800000"/>
          </a:xfrm>
          <a:prstGeom prst="rect">
            <a:avLst/>
          </a:prstGeom>
        </p:spPr>
      </p:pic>
      <p:sp>
        <p:nvSpPr>
          <p:cNvPr id="39" name="文本框 38">
            <a:extLst>
              <a:ext uri="{FF2B5EF4-FFF2-40B4-BE49-F238E27FC236}">
                <a16:creationId xmlns:a16="http://schemas.microsoft.com/office/drawing/2014/main" id="{630BE6C9-5A5B-4967-AB5E-BABCC2D76799}"/>
              </a:ext>
            </a:extLst>
          </p:cNvPr>
          <p:cNvSpPr txBox="1"/>
          <p:nvPr/>
        </p:nvSpPr>
        <p:spPr>
          <a:xfrm>
            <a:off x="2741419" y="3033005"/>
            <a:ext cx="69047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/>
              <a:t>93%</a:t>
            </a:r>
            <a:endParaRPr lang="zh-CN" altLang="en-US" b="1" dirty="0"/>
          </a:p>
        </p:txBody>
      </p:sp>
      <p:pic>
        <p:nvPicPr>
          <p:cNvPr id="40" name="图片 39">
            <a:extLst>
              <a:ext uri="{FF2B5EF4-FFF2-40B4-BE49-F238E27FC236}">
                <a16:creationId xmlns:a16="http://schemas.microsoft.com/office/drawing/2014/main" id="{58E9056A-A99E-43D6-8D1E-DE644D1A14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2071" y="3853809"/>
            <a:ext cx="1352381" cy="1800000"/>
          </a:xfrm>
          <a:prstGeom prst="rect">
            <a:avLst/>
          </a:prstGeom>
        </p:spPr>
      </p:pic>
      <p:pic>
        <p:nvPicPr>
          <p:cNvPr id="41" name="图片 40">
            <a:extLst>
              <a:ext uri="{FF2B5EF4-FFF2-40B4-BE49-F238E27FC236}">
                <a16:creationId xmlns:a16="http://schemas.microsoft.com/office/drawing/2014/main" id="{BC6726E2-D920-4354-BC56-A8BE2D9BEA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39690" y="3853809"/>
            <a:ext cx="1352381" cy="1800000"/>
          </a:xfrm>
          <a:prstGeom prst="rect">
            <a:avLst/>
          </a:prstGeom>
        </p:spPr>
      </p:pic>
      <p:pic>
        <p:nvPicPr>
          <p:cNvPr id="42" name="图片 41">
            <a:extLst>
              <a:ext uri="{FF2B5EF4-FFF2-40B4-BE49-F238E27FC236}">
                <a16:creationId xmlns:a16="http://schemas.microsoft.com/office/drawing/2014/main" id="{B875EF21-2E9C-4CC0-A6F3-F1989B1CD0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38800" y="3832100"/>
            <a:ext cx="1352381" cy="1800000"/>
          </a:xfrm>
          <a:prstGeom prst="rect">
            <a:avLst/>
          </a:prstGeom>
        </p:spPr>
      </p:pic>
      <p:pic>
        <p:nvPicPr>
          <p:cNvPr id="43" name="图片 42">
            <a:extLst>
              <a:ext uri="{FF2B5EF4-FFF2-40B4-BE49-F238E27FC236}">
                <a16:creationId xmlns:a16="http://schemas.microsoft.com/office/drawing/2014/main" id="{66D3BECC-8AFE-4C5B-9E18-DF627C8675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48261" y="3526619"/>
            <a:ext cx="941997" cy="910386"/>
          </a:xfrm>
          <a:prstGeom prst="rect">
            <a:avLst/>
          </a:prstGeom>
        </p:spPr>
      </p:pic>
      <p:pic>
        <p:nvPicPr>
          <p:cNvPr id="44" name="图片 43">
            <a:extLst>
              <a:ext uri="{FF2B5EF4-FFF2-40B4-BE49-F238E27FC236}">
                <a16:creationId xmlns:a16="http://schemas.microsoft.com/office/drawing/2014/main" id="{D6C82EBC-D0F3-4751-933A-914859960BD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78379" y="4451910"/>
            <a:ext cx="726080" cy="576756"/>
          </a:xfrm>
          <a:prstGeom prst="rect">
            <a:avLst/>
          </a:prstGeom>
        </p:spPr>
      </p:pic>
      <p:pic>
        <p:nvPicPr>
          <p:cNvPr id="45" name="图片 44">
            <a:extLst>
              <a:ext uri="{FF2B5EF4-FFF2-40B4-BE49-F238E27FC236}">
                <a16:creationId xmlns:a16="http://schemas.microsoft.com/office/drawing/2014/main" id="{C0FAAEE0-CD9C-4A08-A636-3E168F488B3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14990" y="5035588"/>
            <a:ext cx="955420" cy="758930"/>
          </a:xfrm>
          <a:prstGeom prst="rect">
            <a:avLst/>
          </a:prstGeom>
        </p:spPr>
      </p:pic>
      <p:sp>
        <p:nvSpPr>
          <p:cNvPr id="46" name="文本框 45">
            <a:extLst>
              <a:ext uri="{FF2B5EF4-FFF2-40B4-BE49-F238E27FC236}">
                <a16:creationId xmlns:a16="http://schemas.microsoft.com/office/drawing/2014/main" id="{6733568E-0A22-49BA-90F5-7E437C376DF7}"/>
              </a:ext>
            </a:extLst>
          </p:cNvPr>
          <p:cNvSpPr txBox="1"/>
          <p:nvPr/>
        </p:nvSpPr>
        <p:spPr>
          <a:xfrm>
            <a:off x="1032031" y="5697363"/>
            <a:ext cx="6324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75</a:t>
            </a:r>
            <a:r>
              <a:rPr lang="en-US" altLang="zh-CN" sz="1800" dirty="0"/>
              <a:t>%</a:t>
            </a:r>
            <a:endParaRPr lang="zh-CN" altLang="en-US" b="1" dirty="0"/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A514AFE4-AB0F-4B72-8BB3-E453DFC0386F}"/>
              </a:ext>
            </a:extLst>
          </p:cNvPr>
          <p:cNvSpPr txBox="1"/>
          <p:nvPr/>
        </p:nvSpPr>
        <p:spPr>
          <a:xfrm>
            <a:off x="2796136" y="5697363"/>
            <a:ext cx="6324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rgbClr val="02C693"/>
                </a:solidFill>
              </a:rPr>
              <a:t>82%</a:t>
            </a:r>
            <a:endParaRPr lang="zh-CN" altLang="en-US" b="1" dirty="0">
              <a:solidFill>
                <a:srgbClr val="02C693"/>
              </a:solidFill>
            </a:endParaRP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0D68AF1A-346D-4963-BB56-7F3829D37AA1}"/>
              </a:ext>
            </a:extLst>
          </p:cNvPr>
          <p:cNvSpPr txBox="1"/>
          <p:nvPr/>
        </p:nvSpPr>
        <p:spPr>
          <a:xfrm>
            <a:off x="4598760" y="5672665"/>
            <a:ext cx="6324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71</a:t>
            </a:r>
            <a:r>
              <a:rPr lang="en-US" altLang="zh-CN" sz="1800" dirty="0"/>
              <a:t>%</a:t>
            </a:r>
            <a:endParaRPr lang="zh-CN" altLang="en-US" b="1" dirty="0"/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F02126A9-E2F6-4999-BF03-E1F3B253D572}"/>
              </a:ext>
            </a:extLst>
          </p:cNvPr>
          <p:cNvSpPr txBox="1"/>
          <p:nvPr/>
        </p:nvSpPr>
        <p:spPr>
          <a:xfrm>
            <a:off x="3773358" y="2754796"/>
            <a:ext cx="16508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/>
              <a:t>Compositional</a:t>
            </a: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FED0DB04-B832-4EF9-B5B5-E6AEC1D05631}"/>
              </a:ext>
            </a:extLst>
          </p:cNvPr>
          <p:cNvSpPr txBox="1"/>
          <p:nvPr/>
        </p:nvSpPr>
        <p:spPr>
          <a:xfrm>
            <a:off x="6797604" y="2754796"/>
            <a:ext cx="13523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/>
              <a:t>Disjunctive</a:t>
            </a:r>
            <a:endParaRPr lang="zh-CN" altLang="en-US" dirty="0"/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723BA82A-FF31-4210-B3ED-041837C91AAC}"/>
              </a:ext>
            </a:extLst>
          </p:cNvPr>
          <p:cNvSpPr txBox="1"/>
          <p:nvPr/>
        </p:nvSpPr>
        <p:spPr>
          <a:xfrm>
            <a:off x="3773358" y="1937725"/>
            <a:ext cx="16508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/>
              <a:t>Transformer</a:t>
            </a: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0913ECF1-5C8A-47FC-96A6-091BB4AEFC76}"/>
              </a:ext>
            </a:extLst>
          </p:cNvPr>
          <p:cNvSpPr txBox="1"/>
          <p:nvPr/>
        </p:nvSpPr>
        <p:spPr>
          <a:xfrm>
            <a:off x="6803877" y="1946533"/>
            <a:ext cx="7414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/>
              <a:t>CNN</a:t>
            </a:r>
          </a:p>
        </p:txBody>
      </p:sp>
      <p:sp>
        <p:nvSpPr>
          <p:cNvPr id="2" name="箭头: 下 1">
            <a:extLst>
              <a:ext uri="{FF2B5EF4-FFF2-40B4-BE49-F238E27FC236}">
                <a16:creationId xmlns:a16="http://schemas.microsoft.com/office/drawing/2014/main" id="{74832902-78FD-409F-9ACA-7E1BB3B63BF7}"/>
              </a:ext>
            </a:extLst>
          </p:cNvPr>
          <p:cNvSpPr/>
          <p:nvPr/>
        </p:nvSpPr>
        <p:spPr>
          <a:xfrm>
            <a:off x="4345601" y="2451105"/>
            <a:ext cx="270588" cy="276513"/>
          </a:xfrm>
          <a:prstGeom prst="downArrow">
            <a:avLst/>
          </a:prstGeom>
          <a:solidFill>
            <a:srgbClr val="02C69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箭头: 下 59">
            <a:extLst>
              <a:ext uri="{FF2B5EF4-FFF2-40B4-BE49-F238E27FC236}">
                <a16:creationId xmlns:a16="http://schemas.microsoft.com/office/drawing/2014/main" id="{CC061D79-2E88-45FA-96E2-8AAC4447880E}"/>
              </a:ext>
            </a:extLst>
          </p:cNvPr>
          <p:cNvSpPr/>
          <p:nvPr/>
        </p:nvSpPr>
        <p:spPr>
          <a:xfrm>
            <a:off x="7039309" y="2451105"/>
            <a:ext cx="270588" cy="276513"/>
          </a:xfrm>
          <a:prstGeom prst="downArrow">
            <a:avLst/>
          </a:prstGeom>
          <a:solidFill>
            <a:srgbClr val="02C69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0" name="图片 69">
            <a:extLst>
              <a:ext uri="{FF2B5EF4-FFF2-40B4-BE49-F238E27FC236}">
                <a16:creationId xmlns:a16="http://schemas.microsoft.com/office/drawing/2014/main" id="{B9844409-3D0E-41B4-8A03-A2C92958569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/>
          <a:stretch/>
        </p:blipFill>
        <p:spPr>
          <a:xfrm>
            <a:off x="6256422" y="4453617"/>
            <a:ext cx="1380952" cy="1219048"/>
          </a:xfrm>
          <a:prstGeom prst="rect">
            <a:avLst/>
          </a:prstGeom>
        </p:spPr>
      </p:pic>
      <p:sp>
        <p:nvSpPr>
          <p:cNvPr id="71" name="文本框 70">
            <a:extLst>
              <a:ext uri="{FF2B5EF4-FFF2-40B4-BE49-F238E27FC236}">
                <a16:creationId xmlns:a16="http://schemas.microsoft.com/office/drawing/2014/main" id="{8B2C8686-53DA-4415-9930-EB85C90CE9A1}"/>
              </a:ext>
            </a:extLst>
          </p:cNvPr>
          <p:cNvSpPr txBox="1"/>
          <p:nvPr/>
        </p:nvSpPr>
        <p:spPr>
          <a:xfrm>
            <a:off x="6601660" y="5672665"/>
            <a:ext cx="69047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/>
              <a:t>80%</a:t>
            </a:r>
            <a:endParaRPr lang="zh-CN" altLang="en-US" b="1" dirty="0"/>
          </a:p>
        </p:txBody>
      </p:sp>
      <p:pic>
        <p:nvPicPr>
          <p:cNvPr id="72" name="图片 71">
            <a:extLst>
              <a:ext uri="{FF2B5EF4-FFF2-40B4-BE49-F238E27FC236}">
                <a16:creationId xmlns:a16="http://schemas.microsoft.com/office/drawing/2014/main" id="{A5DE7059-DA2C-4768-85A3-0C57DDF2E84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91478" y="4304211"/>
            <a:ext cx="955420" cy="758930"/>
          </a:xfrm>
          <a:prstGeom prst="rect">
            <a:avLst/>
          </a:prstGeom>
        </p:spPr>
      </p:pic>
      <p:sp>
        <p:nvSpPr>
          <p:cNvPr id="65" name="文本框 64">
            <a:extLst>
              <a:ext uri="{FF2B5EF4-FFF2-40B4-BE49-F238E27FC236}">
                <a16:creationId xmlns:a16="http://schemas.microsoft.com/office/drawing/2014/main" id="{F2EDE64E-904D-4B5F-9FF2-08ECDB29F4FC}"/>
              </a:ext>
            </a:extLst>
          </p:cNvPr>
          <p:cNvSpPr txBox="1"/>
          <p:nvPr/>
        </p:nvSpPr>
        <p:spPr>
          <a:xfrm>
            <a:off x="929105" y="791305"/>
            <a:ext cx="18670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/>
              <a:t>Sub-Explanation</a:t>
            </a:r>
            <a:endParaRPr lang="en-US" altLang="zh-CN" b="1" i="1" dirty="0">
              <a:solidFill>
                <a:srgbClr val="02C69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56803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000">
        <p159:morph option="byObject"/>
      </p:transition>
    </mc:Choice>
    <mc:Fallback xmlns="">
      <p:transition spd="slow" advTm="3000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04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cs typeface="+mn-ea"/>
                <a:sym typeface="+mn-lt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cs typeface="+mn-ea"/>
                <a:sym typeface="+mn-lt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9" name="标题占位符 1">
            <a:extLst>
              <a:ext uri="{FF2B5EF4-FFF2-40B4-BE49-F238E27FC236}">
                <a16:creationId xmlns:a16="http://schemas.microsoft.com/office/drawing/2014/main" id="{D7B251A9-C9D0-42AC-893C-DDF796B5D1D9}"/>
              </a:ext>
            </a:extLst>
          </p:cNvPr>
          <p:cNvSpPr txBox="1"/>
          <p:nvPr/>
        </p:nvSpPr>
        <p:spPr>
          <a:xfrm>
            <a:off x="1042966" y="140479"/>
            <a:ext cx="5435600" cy="506497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sym typeface="+mn-ea"/>
              </a:rPr>
              <a:t>Methodology</a:t>
            </a: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BEB02A2-5376-4848-BE7D-5283BA7F68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2966" y="873851"/>
            <a:ext cx="6532804" cy="5133902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AC16CFBC-820A-4DAD-AB1C-BD87B62C1C60}"/>
              </a:ext>
            </a:extLst>
          </p:cNvPr>
          <p:cNvSpPr txBox="1"/>
          <p:nvPr/>
        </p:nvSpPr>
        <p:spPr>
          <a:xfrm>
            <a:off x="8642838" y="1545789"/>
            <a:ext cx="69047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/>
              <a:t>80%</a:t>
            </a:r>
            <a:endParaRPr lang="zh-CN" altLang="en-US" b="1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22245C51-209B-42B8-9928-F4F8A9A22ECA}"/>
              </a:ext>
            </a:extLst>
          </p:cNvPr>
          <p:cNvSpPr txBox="1"/>
          <p:nvPr/>
        </p:nvSpPr>
        <p:spPr>
          <a:xfrm>
            <a:off x="8642838" y="2457341"/>
            <a:ext cx="69047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/>
              <a:t>70%</a:t>
            </a:r>
            <a:endParaRPr lang="zh-CN" altLang="en-US" b="1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232EC713-5424-4E6A-A8E6-716D3E411D67}"/>
              </a:ext>
            </a:extLst>
          </p:cNvPr>
          <p:cNvSpPr txBox="1"/>
          <p:nvPr/>
        </p:nvSpPr>
        <p:spPr>
          <a:xfrm>
            <a:off x="8649046" y="3398809"/>
            <a:ext cx="69047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/>
              <a:t>60%</a:t>
            </a:r>
            <a:endParaRPr lang="zh-CN" altLang="en-US" b="1" dirty="0"/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CCFD9E3D-5D3E-4C28-939C-003D90A4508C}"/>
              </a:ext>
            </a:extLst>
          </p:cNvPr>
          <p:cNvCxnSpPr/>
          <p:nvPr/>
        </p:nvCxnSpPr>
        <p:spPr>
          <a:xfrm>
            <a:off x="4831976" y="1749216"/>
            <a:ext cx="3576918" cy="0"/>
          </a:xfrm>
          <a:prstGeom prst="line">
            <a:avLst/>
          </a:prstGeom>
          <a:ln w="22225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6E8E8445-39B7-4DFC-A997-23610A841C9B}"/>
              </a:ext>
            </a:extLst>
          </p:cNvPr>
          <p:cNvCxnSpPr/>
          <p:nvPr/>
        </p:nvCxnSpPr>
        <p:spPr>
          <a:xfrm>
            <a:off x="4831976" y="2657396"/>
            <a:ext cx="3576918" cy="0"/>
          </a:xfrm>
          <a:prstGeom prst="line">
            <a:avLst/>
          </a:prstGeom>
          <a:ln w="22225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1F8CDB0D-8159-41BC-8228-2AC46419D413}"/>
              </a:ext>
            </a:extLst>
          </p:cNvPr>
          <p:cNvCxnSpPr/>
          <p:nvPr/>
        </p:nvCxnSpPr>
        <p:spPr>
          <a:xfrm>
            <a:off x="4831976" y="3598737"/>
            <a:ext cx="3576918" cy="0"/>
          </a:xfrm>
          <a:prstGeom prst="line">
            <a:avLst/>
          </a:prstGeom>
          <a:ln w="22225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>
            <a:extLst>
              <a:ext uri="{FF2B5EF4-FFF2-40B4-BE49-F238E27FC236}">
                <a16:creationId xmlns:a16="http://schemas.microsoft.com/office/drawing/2014/main" id="{A0FB6F79-4CBE-4871-8AC9-68D12474FAE1}"/>
              </a:ext>
            </a:extLst>
          </p:cNvPr>
          <p:cNvSpPr txBox="1"/>
          <p:nvPr/>
        </p:nvSpPr>
        <p:spPr>
          <a:xfrm>
            <a:off x="9219378" y="809858"/>
            <a:ext cx="25301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/>
              <a:t>Sub-Explanation</a:t>
            </a:r>
            <a:r>
              <a:rPr lang="zh-CN" altLang="en-US" sz="1600" dirty="0"/>
              <a:t>的个数</a:t>
            </a:r>
            <a:endParaRPr lang="zh-CN" altLang="en-US" b="1" dirty="0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36EDBA7A-ED62-4A45-BAAD-CD1D1074B59D}"/>
              </a:ext>
            </a:extLst>
          </p:cNvPr>
          <p:cNvSpPr txBox="1"/>
          <p:nvPr/>
        </p:nvSpPr>
        <p:spPr>
          <a:xfrm>
            <a:off x="10296265" y="1542696"/>
            <a:ext cx="37638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/>
              <a:t>?</a:t>
            </a:r>
            <a:endParaRPr lang="zh-CN" altLang="en-US" b="1" dirty="0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D728143C-D41F-4FDF-92EB-E742EC8A52AE}"/>
              </a:ext>
            </a:extLst>
          </p:cNvPr>
          <p:cNvSpPr txBox="1"/>
          <p:nvPr/>
        </p:nvSpPr>
        <p:spPr>
          <a:xfrm>
            <a:off x="10296265" y="2445715"/>
            <a:ext cx="37638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/>
              <a:t>?</a:t>
            </a:r>
            <a:endParaRPr lang="zh-CN" altLang="en-US" b="1" dirty="0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8566C69C-83E5-46BA-8980-BC730D616A73}"/>
              </a:ext>
            </a:extLst>
          </p:cNvPr>
          <p:cNvSpPr txBox="1"/>
          <p:nvPr/>
        </p:nvSpPr>
        <p:spPr>
          <a:xfrm>
            <a:off x="10296265" y="3361494"/>
            <a:ext cx="37638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/>
              <a:t>?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16510164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000">
        <p159:morph option="byObject"/>
      </p:transition>
    </mc:Choice>
    <mc:Fallback xmlns="">
      <p:transition spd="slow" advTm="3000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04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cs typeface="+mn-ea"/>
                <a:sym typeface="+mn-lt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cs typeface="+mn-ea"/>
                <a:sym typeface="+mn-lt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9" name="标题占位符 1">
            <a:extLst>
              <a:ext uri="{FF2B5EF4-FFF2-40B4-BE49-F238E27FC236}">
                <a16:creationId xmlns:a16="http://schemas.microsoft.com/office/drawing/2014/main" id="{D7B251A9-C9D0-42AC-893C-DDF796B5D1D9}"/>
              </a:ext>
            </a:extLst>
          </p:cNvPr>
          <p:cNvSpPr txBox="1"/>
          <p:nvPr/>
        </p:nvSpPr>
        <p:spPr>
          <a:xfrm>
            <a:off x="1042966" y="140479"/>
            <a:ext cx="5435600" cy="506497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sym typeface="+mn-ea"/>
              </a:rPr>
              <a:t>Methodology</a:t>
            </a: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BEB02A2-5376-4848-BE7D-5283BA7F680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3076"/>
          <a:stretch/>
        </p:blipFill>
        <p:spPr>
          <a:xfrm>
            <a:off x="2315239" y="1189722"/>
            <a:ext cx="6532804" cy="2409016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08B1DE57-05AB-4DF6-96BE-9D98501F172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/>
          <a:stretch/>
        </p:blipFill>
        <p:spPr>
          <a:xfrm>
            <a:off x="6096000" y="3871834"/>
            <a:ext cx="1692664" cy="1494215"/>
          </a:xfrm>
          <a:prstGeom prst="rect">
            <a:avLst/>
          </a:prstGeom>
        </p:spPr>
      </p:pic>
      <p:sp>
        <p:nvSpPr>
          <p:cNvPr id="33" name="文本框 32">
            <a:extLst>
              <a:ext uri="{FF2B5EF4-FFF2-40B4-BE49-F238E27FC236}">
                <a16:creationId xmlns:a16="http://schemas.microsoft.com/office/drawing/2014/main" id="{41F1D587-D92E-4DE9-A1BA-252332B03294}"/>
              </a:ext>
            </a:extLst>
          </p:cNvPr>
          <p:cNvSpPr txBox="1"/>
          <p:nvPr/>
        </p:nvSpPr>
        <p:spPr>
          <a:xfrm>
            <a:off x="6616151" y="5328579"/>
            <a:ext cx="69047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/>
              <a:t>98%</a:t>
            </a:r>
            <a:endParaRPr lang="zh-CN" altLang="en-US" b="1" dirty="0"/>
          </a:p>
        </p:txBody>
      </p:sp>
      <p:pic>
        <p:nvPicPr>
          <p:cNvPr id="34" name="图片 33">
            <a:extLst>
              <a:ext uri="{FF2B5EF4-FFF2-40B4-BE49-F238E27FC236}">
                <a16:creationId xmlns:a16="http://schemas.microsoft.com/office/drawing/2014/main" id="{F785FFB4-4BF6-48C4-B584-ACA11AD789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61389" y="3754292"/>
            <a:ext cx="902508" cy="859187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54936F89-9C08-45A3-B9B9-3CD133E6DB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26976" y="3863972"/>
            <a:ext cx="2249071" cy="1499014"/>
          </a:xfrm>
          <a:prstGeom prst="rect">
            <a:avLst/>
          </a:prstGeom>
        </p:spPr>
      </p:pic>
      <p:sp>
        <p:nvSpPr>
          <p:cNvPr id="36" name="文本框 35">
            <a:extLst>
              <a:ext uri="{FF2B5EF4-FFF2-40B4-BE49-F238E27FC236}">
                <a16:creationId xmlns:a16="http://schemas.microsoft.com/office/drawing/2014/main" id="{02B91C8C-1BF2-4637-879B-A1C2E282A9D1}"/>
              </a:ext>
            </a:extLst>
          </p:cNvPr>
          <p:cNvSpPr txBox="1"/>
          <p:nvPr/>
        </p:nvSpPr>
        <p:spPr>
          <a:xfrm>
            <a:off x="4106273" y="5314876"/>
            <a:ext cx="690476" cy="4138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/>
              <a:t>96%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3266983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000">
        <p159:morph option="byObject"/>
      </p:transition>
    </mc:Choice>
    <mc:Fallback xmlns="">
      <p:transition spd="slow" advTm="3000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04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cs typeface="+mn-ea"/>
                <a:sym typeface="+mn-lt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cs typeface="+mn-ea"/>
                <a:sym typeface="+mn-lt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9" name="标题占位符 1">
            <a:extLst>
              <a:ext uri="{FF2B5EF4-FFF2-40B4-BE49-F238E27FC236}">
                <a16:creationId xmlns:a16="http://schemas.microsoft.com/office/drawing/2014/main" id="{D7B251A9-C9D0-42AC-893C-DDF796B5D1D9}"/>
              </a:ext>
            </a:extLst>
          </p:cNvPr>
          <p:cNvSpPr txBox="1"/>
          <p:nvPr/>
        </p:nvSpPr>
        <p:spPr>
          <a:xfrm>
            <a:off x="1042966" y="140479"/>
            <a:ext cx="5435600" cy="506497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sym typeface="+mn-ea"/>
              </a:rPr>
              <a:t>Methodology</a:t>
            </a: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BEB02A2-5376-4848-BE7D-5283BA7F680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3076"/>
          <a:stretch/>
        </p:blipFill>
        <p:spPr>
          <a:xfrm>
            <a:off x="2315239" y="1189722"/>
            <a:ext cx="6532804" cy="2409016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08B1DE57-05AB-4DF6-96BE-9D98501F172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/>
          <a:stretch/>
        </p:blipFill>
        <p:spPr>
          <a:xfrm>
            <a:off x="4912819" y="3857080"/>
            <a:ext cx="1692664" cy="1494215"/>
          </a:xfrm>
          <a:prstGeom prst="rect">
            <a:avLst/>
          </a:prstGeom>
        </p:spPr>
      </p:pic>
      <p:sp>
        <p:nvSpPr>
          <p:cNvPr id="33" name="文本框 32">
            <a:extLst>
              <a:ext uri="{FF2B5EF4-FFF2-40B4-BE49-F238E27FC236}">
                <a16:creationId xmlns:a16="http://schemas.microsoft.com/office/drawing/2014/main" id="{41F1D587-D92E-4DE9-A1BA-252332B03294}"/>
              </a:ext>
            </a:extLst>
          </p:cNvPr>
          <p:cNvSpPr txBox="1"/>
          <p:nvPr/>
        </p:nvSpPr>
        <p:spPr>
          <a:xfrm>
            <a:off x="5432970" y="5313825"/>
            <a:ext cx="69047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/>
              <a:t>98%</a:t>
            </a:r>
            <a:endParaRPr lang="zh-CN" altLang="en-US" b="1" dirty="0"/>
          </a:p>
        </p:txBody>
      </p:sp>
      <p:pic>
        <p:nvPicPr>
          <p:cNvPr id="34" name="图片 33">
            <a:extLst>
              <a:ext uri="{FF2B5EF4-FFF2-40B4-BE49-F238E27FC236}">
                <a16:creationId xmlns:a16="http://schemas.microsoft.com/office/drawing/2014/main" id="{F785FFB4-4BF6-48C4-B584-ACA11AD789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78208" y="3739538"/>
            <a:ext cx="902508" cy="859187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54936F89-9C08-45A3-B9B9-3CD133E6DB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83539" y="3849218"/>
            <a:ext cx="2249071" cy="1499014"/>
          </a:xfrm>
          <a:prstGeom prst="rect">
            <a:avLst/>
          </a:prstGeom>
        </p:spPr>
      </p:pic>
      <p:sp>
        <p:nvSpPr>
          <p:cNvPr id="36" name="文本框 35">
            <a:extLst>
              <a:ext uri="{FF2B5EF4-FFF2-40B4-BE49-F238E27FC236}">
                <a16:creationId xmlns:a16="http://schemas.microsoft.com/office/drawing/2014/main" id="{02B91C8C-1BF2-4637-879B-A1C2E282A9D1}"/>
              </a:ext>
            </a:extLst>
          </p:cNvPr>
          <p:cNvSpPr txBox="1"/>
          <p:nvPr/>
        </p:nvSpPr>
        <p:spPr>
          <a:xfrm>
            <a:off x="3162836" y="5300122"/>
            <a:ext cx="690476" cy="4138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/>
              <a:t>96%</a:t>
            </a:r>
            <a:endParaRPr lang="zh-CN" altLang="en-US" b="1" dirty="0"/>
          </a:p>
        </p:txBody>
      </p:sp>
      <p:pic>
        <p:nvPicPr>
          <p:cNvPr id="31" name="图片 30">
            <a:extLst>
              <a:ext uri="{FF2B5EF4-FFF2-40B4-BE49-F238E27FC236}">
                <a16:creationId xmlns:a16="http://schemas.microsoft.com/office/drawing/2014/main" id="{9F0BD37D-C6B7-40CB-8DB1-69FB8D51DF9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057088" y="3861799"/>
            <a:ext cx="1692664" cy="1502077"/>
          </a:xfrm>
          <a:prstGeom prst="rect">
            <a:avLst/>
          </a:prstGeom>
        </p:spPr>
      </p:pic>
      <p:sp>
        <p:nvSpPr>
          <p:cNvPr id="37" name="文本框 36">
            <a:extLst>
              <a:ext uri="{FF2B5EF4-FFF2-40B4-BE49-F238E27FC236}">
                <a16:creationId xmlns:a16="http://schemas.microsoft.com/office/drawing/2014/main" id="{032950EA-F932-43A6-9305-0DA9954FFE97}"/>
              </a:ext>
            </a:extLst>
          </p:cNvPr>
          <p:cNvSpPr txBox="1"/>
          <p:nvPr/>
        </p:nvSpPr>
        <p:spPr>
          <a:xfrm>
            <a:off x="7558182" y="5316807"/>
            <a:ext cx="69047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/>
              <a:t>95%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34392535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000">
        <p159:morph option="byObject"/>
      </p:transition>
    </mc:Choice>
    <mc:Fallback xmlns="">
      <p:transition spd="slow" advTm="3000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04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cs typeface="+mn-ea"/>
                <a:sym typeface="+mn-lt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cs typeface="+mn-ea"/>
                <a:sym typeface="+mn-lt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9" name="标题占位符 1">
            <a:extLst>
              <a:ext uri="{FF2B5EF4-FFF2-40B4-BE49-F238E27FC236}">
                <a16:creationId xmlns:a16="http://schemas.microsoft.com/office/drawing/2014/main" id="{D7B251A9-C9D0-42AC-893C-DDF796B5D1D9}"/>
              </a:ext>
            </a:extLst>
          </p:cNvPr>
          <p:cNvSpPr txBox="1"/>
          <p:nvPr/>
        </p:nvSpPr>
        <p:spPr>
          <a:xfrm>
            <a:off x="1042966" y="140479"/>
            <a:ext cx="5435600" cy="506497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sym typeface="+mn-ea"/>
              </a:rPr>
              <a:t>Methodology</a:t>
            </a: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BEB02A2-5376-4848-BE7D-5283BA7F680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3076"/>
          <a:stretch/>
        </p:blipFill>
        <p:spPr>
          <a:xfrm>
            <a:off x="2315239" y="1189722"/>
            <a:ext cx="6532804" cy="2409016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08B1DE57-05AB-4DF6-96BE-9D98501F172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/>
          <a:stretch/>
        </p:blipFill>
        <p:spPr>
          <a:xfrm>
            <a:off x="4912819" y="3857080"/>
            <a:ext cx="1692664" cy="1494215"/>
          </a:xfrm>
          <a:prstGeom prst="rect">
            <a:avLst/>
          </a:prstGeom>
        </p:spPr>
      </p:pic>
      <p:sp>
        <p:nvSpPr>
          <p:cNvPr id="33" name="文本框 32">
            <a:extLst>
              <a:ext uri="{FF2B5EF4-FFF2-40B4-BE49-F238E27FC236}">
                <a16:creationId xmlns:a16="http://schemas.microsoft.com/office/drawing/2014/main" id="{41F1D587-D92E-4DE9-A1BA-252332B03294}"/>
              </a:ext>
            </a:extLst>
          </p:cNvPr>
          <p:cNvSpPr txBox="1"/>
          <p:nvPr/>
        </p:nvSpPr>
        <p:spPr>
          <a:xfrm>
            <a:off x="5432970" y="5313825"/>
            <a:ext cx="69047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/>
              <a:t>98%</a:t>
            </a:r>
            <a:endParaRPr lang="zh-CN" altLang="en-US" b="1" dirty="0"/>
          </a:p>
        </p:txBody>
      </p:sp>
      <p:pic>
        <p:nvPicPr>
          <p:cNvPr id="34" name="图片 33">
            <a:extLst>
              <a:ext uri="{FF2B5EF4-FFF2-40B4-BE49-F238E27FC236}">
                <a16:creationId xmlns:a16="http://schemas.microsoft.com/office/drawing/2014/main" id="{F785FFB4-4BF6-48C4-B584-ACA11AD789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78208" y="3739538"/>
            <a:ext cx="902508" cy="859187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54936F89-9C08-45A3-B9B9-3CD133E6DB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83539" y="3849218"/>
            <a:ext cx="2249071" cy="1499014"/>
          </a:xfrm>
          <a:prstGeom prst="rect">
            <a:avLst/>
          </a:prstGeom>
        </p:spPr>
      </p:pic>
      <p:sp>
        <p:nvSpPr>
          <p:cNvPr id="36" name="文本框 35">
            <a:extLst>
              <a:ext uri="{FF2B5EF4-FFF2-40B4-BE49-F238E27FC236}">
                <a16:creationId xmlns:a16="http://schemas.microsoft.com/office/drawing/2014/main" id="{02B91C8C-1BF2-4637-879B-A1C2E282A9D1}"/>
              </a:ext>
            </a:extLst>
          </p:cNvPr>
          <p:cNvSpPr txBox="1"/>
          <p:nvPr/>
        </p:nvSpPr>
        <p:spPr>
          <a:xfrm>
            <a:off x="3162836" y="5300122"/>
            <a:ext cx="690476" cy="4138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/>
              <a:t>96%</a:t>
            </a:r>
            <a:endParaRPr lang="zh-CN" altLang="en-US" b="1" dirty="0"/>
          </a:p>
        </p:txBody>
      </p:sp>
      <p:pic>
        <p:nvPicPr>
          <p:cNvPr id="31" name="图片 30">
            <a:extLst>
              <a:ext uri="{FF2B5EF4-FFF2-40B4-BE49-F238E27FC236}">
                <a16:creationId xmlns:a16="http://schemas.microsoft.com/office/drawing/2014/main" id="{9F0BD37D-C6B7-40CB-8DB1-69FB8D51DF9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20000"/>
          </a:blip>
          <a:srcRect/>
          <a:stretch/>
        </p:blipFill>
        <p:spPr>
          <a:xfrm>
            <a:off x="7057088" y="3861799"/>
            <a:ext cx="1692664" cy="1502077"/>
          </a:xfrm>
          <a:prstGeom prst="rect">
            <a:avLst/>
          </a:prstGeom>
        </p:spPr>
      </p:pic>
      <p:sp>
        <p:nvSpPr>
          <p:cNvPr id="37" name="文本框 36">
            <a:extLst>
              <a:ext uri="{FF2B5EF4-FFF2-40B4-BE49-F238E27FC236}">
                <a16:creationId xmlns:a16="http://schemas.microsoft.com/office/drawing/2014/main" id="{032950EA-F932-43A6-9305-0DA9954FFE97}"/>
              </a:ext>
            </a:extLst>
          </p:cNvPr>
          <p:cNvSpPr txBox="1"/>
          <p:nvPr/>
        </p:nvSpPr>
        <p:spPr>
          <a:xfrm>
            <a:off x="7558182" y="5316807"/>
            <a:ext cx="69047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/>
              <a:t>95%</a:t>
            </a:r>
            <a:endParaRPr lang="zh-CN" altLang="en-US" b="1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AC32A7C-BFA9-4C6A-8E67-E4F49DA98DD7}"/>
              </a:ext>
            </a:extLst>
          </p:cNvPr>
          <p:cNvSpPr txBox="1"/>
          <p:nvPr/>
        </p:nvSpPr>
        <p:spPr>
          <a:xfrm>
            <a:off x="7903420" y="3858336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MSE?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05697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000">
        <p159:morph option="byObject"/>
      </p:transition>
    </mc:Choice>
    <mc:Fallback xmlns="">
      <p:transition spd="slow" advTm="3000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cs typeface="+mn-ea"/>
                <a:sym typeface="+mn-lt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cs typeface="+mn-ea"/>
                <a:sym typeface="+mn-lt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978C4C76-2130-43D6-ABF8-A0D42B46969B}"/>
              </a:ext>
            </a:extLst>
          </p:cNvPr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841D81A0-A6FF-45E1-9BF0-05D9D5C9C10C}"/>
                </a:ext>
              </a:extLst>
            </p:cNvPr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A9B7568F-9B2B-42AF-A8F3-094730C7B929}"/>
                </a:ext>
              </a:extLst>
            </p:cNvPr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05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9E4B6FE6-02B3-4D19-8490-9DD4D22C8311}"/>
                </a:ext>
              </a:extLst>
            </p:cNvPr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20" name="标题占位符 1">
            <a:extLst>
              <a:ext uri="{FF2B5EF4-FFF2-40B4-BE49-F238E27FC236}">
                <a16:creationId xmlns:a16="http://schemas.microsoft.com/office/drawing/2014/main" id="{262568E6-65BB-4A70-ADA5-1C64F26B8091}"/>
              </a:ext>
            </a:extLst>
          </p:cNvPr>
          <p:cNvSpPr txBox="1"/>
          <p:nvPr/>
        </p:nvSpPr>
        <p:spPr>
          <a:xfrm>
            <a:off x="1056438" y="137746"/>
            <a:ext cx="5435600" cy="506497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sym typeface="+mn-ea"/>
              </a:rPr>
              <a:t>Experiments</a:t>
            </a: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D8287E38-C246-4F78-8D48-EE4BC7D7A8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1980" y="830987"/>
            <a:ext cx="7618844" cy="5380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0342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000">
        <p159:morph option="byObject"/>
      </p:transition>
    </mc:Choice>
    <mc:Fallback xmlns="">
      <p:transition spd="slow" advTm="3000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cs typeface="+mn-ea"/>
                <a:sym typeface="+mn-lt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cs typeface="+mn-ea"/>
                <a:sym typeface="+mn-lt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978C4C76-2130-43D6-ABF8-A0D42B46969B}"/>
              </a:ext>
            </a:extLst>
          </p:cNvPr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841D81A0-A6FF-45E1-9BF0-05D9D5C9C10C}"/>
                </a:ext>
              </a:extLst>
            </p:cNvPr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A9B7568F-9B2B-42AF-A8F3-094730C7B929}"/>
                </a:ext>
              </a:extLst>
            </p:cNvPr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05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9E4B6FE6-02B3-4D19-8490-9DD4D22C8311}"/>
                </a:ext>
              </a:extLst>
            </p:cNvPr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20" name="标题占位符 1">
            <a:extLst>
              <a:ext uri="{FF2B5EF4-FFF2-40B4-BE49-F238E27FC236}">
                <a16:creationId xmlns:a16="http://schemas.microsoft.com/office/drawing/2014/main" id="{262568E6-65BB-4A70-ADA5-1C64F26B8091}"/>
              </a:ext>
            </a:extLst>
          </p:cNvPr>
          <p:cNvSpPr txBox="1"/>
          <p:nvPr/>
        </p:nvSpPr>
        <p:spPr>
          <a:xfrm>
            <a:off x="1056438" y="137746"/>
            <a:ext cx="5435600" cy="506497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sym typeface="+mn-ea"/>
              </a:rPr>
              <a:t>Experiments</a:t>
            </a: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D8287E38-C246-4F78-8D48-EE4BC7D7A8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1980" y="830987"/>
            <a:ext cx="7618844" cy="5380317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3653BD4C-CEC8-4DB8-8DAC-3EF94626853C}"/>
              </a:ext>
            </a:extLst>
          </p:cNvPr>
          <p:cNvSpPr/>
          <p:nvPr/>
        </p:nvSpPr>
        <p:spPr>
          <a:xfrm>
            <a:off x="2476882" y="2061882"/>
            <a:ext cx="7329039" cy="779930"/>
          </a:xfrm>
          <a:prstGeom prst="rect">
            <a:avLst/>
          </a:prstGeom>
          <a:noFill/>
          <a:ln w="38100">
            <a:solidFill>
              <a:srgbClr val="02C6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E9A1FCF7-AB95-4D69-B003-D12724F09569}"/>
              </a:ext>
            </a:extLst>
          </p:cNvPr>
          <p:cNvSpPr/>
          <p:nvPr/>
        </p:nvSpPr>
        <p:spPr>
          <a:xfrm>
            <a:off x="2476882" y="3200508"/>
            <a:ext cx="7329039" cy="1012904"/>
          </a:xfrm>
          <a:prstGeom prst="rect">
            <a:avLst/>
          </a:prstGeom>
          <a:noFill/>
          <a:ln w="38100">
            <a:solidFill>
              <a:srgbClr val="02C6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78627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3000">
        <p159:morph option="byObject"/>
      </p:transition>
    </mc:Choice>
    <mc:Fallback>
      <p:transition spd="slow" advTm="3000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cs typeface="+mn-ea"/>
                <a:sym typeface="+mn-lt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cs typeface="+mn-ea"/>
                <a:sym typeface="+mn-lt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978C4C76-2130-43D6-ABF8-A0D42B46969B}"/>
              </a:ext>
            </a:extLst>
          </p:cNvPr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841D81A0-A6FF-45E1-9BF0-05D9D5C9C10C}"/>
                </a:ext>
              </a:extLst>
            </p:cNvPr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A9B7568F-9B2B-42AF-A8F3-094730C7B929}"/>
                </a:ext>
              </a:extLst>
            </p:cNvPr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05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9E4B6FE6-02B3-4D19-8490-9DD4D22C8311}"/>
                </a:ext>
              </a:extLst>
            </p:cNvPr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20" name="标题占位符 1">
            <a:extLst>
              <a:ext uri="{FF2B5EF4-FFF2-40B4-BE49-F238E27FC236}">
                <a16:creationId xmlns:a16="http://schemas.microsoft.com/office/drawing/2014/main" id="{262568E6-65BB-4A70-ADA5-1C64F26B8091}"/>
              </a:ext>
            </a:extLst>
          </p:cNvPr>
          <p:cNvSpPr txBox="1"/>
          <p:nvPr/>
        </p:nvSpPr>
        <p:spPr>
          <a:xfrm>
            <a:off x="1056438" y="137746"/>
            <a:ext cx="5435600" cy="506497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sym typeface="+mn-ea"/>
              </a:rPr>
              <a:t>Experiments</a:t>
            </a: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D8287E38-C246-4F78-8D48-EE4BC7D7A8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1980" y="830987"/>
            <a:ext cx="7618844" cy="5380317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3653BD4C-CEC8-4DB8-8DAC-3EF94626853C}"/>
              </a:ext>
            </a:extLst>
          </p:cNvPr>
          <p:cNvSpPr/>
          <p:nvPr/>
        </p:nvSpPr>
        <p:spPr>
          <a:xfrm>
            <a:off x="2476882" y="1497106"/>
            <a:ext cx="7329039" cy="555812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E9A1FCF7-AB95-4D69-B003-D12724F09569}"/>
              </a:ext>
            </a:extLst>
          </p:cNvPr>
          <p:cNvSpPr/>
          <p:nvPr/>
        </p:nvSpPr>
        <p:spPr>
          <a:xfrm>
            <a:off x="2476881" y="4222485"/>
            <a:ext cx="7329039" cy="788786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586567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3000">
        <p159:morph option="byObject"/>
      </p:transition>
    </mc:Choice>
    <mc:Fallback>
      <p:transition spd="slow" advTm="3000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cs typeface="+mn-ea"/>
                <a:sym typeface="+mn-lt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cs typeface="+mn-ea"/>
                <a:sym typeface="+mn-lt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0DE032E-C8BC-431B-83EC-587D8C7803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1980" y="830987"/>
            <a:ext cx="7618844" cy="5380317"/>
          </a:xfrm>
          <a:prstGeom prst="rect">
            <a:avLst/>
          </a:prstGeom>
        </p:spPr>
      </p:pic>
      <p:grpSp>
        <p:nvGrpSpPr>
          <p:cNvPr id="15" name="组合 14">
            <a:extLst>
              <a:ext uri="{FF2B5EF4-FFF2-40B4-BE49-F238E27FC236}">
                <a16:creationId xmlns:a16="http://schemas.microsoft.com/office/drawing/2014/main" id="{978C4C76-2130-43D6-ABF8-A0D42B46969B}"/>
              </a:ext>
            </a:extLst>
          </p:cNvPr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841D81A0-A6FF-45E1-9BF0-05D9D5C9C10C}"/>
                </a:ext>
              </a:extLst>
            </p:cNvPr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A9B7568F-9B2B-42AF-A8F3-094730C7B929}"/>
                </a:ext>
              </a:extLst>
            </p:cNvPr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05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9E4B6FE6-02B3-4D19-8490-9DD4D22C8311}"/>
                </a:ext>
              </a:extLst>
            </p:cNvPr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20" name="标题占位符 1">
            <a:extLst>
              <a:ext uri="{FF2B5EF4-FFF2-40B4-BE49-F238E27FC236}">
                <a16:creationId xmlns:a16="http://schemas.microsoft.com/office/drawing/2014/main" id="{262568E6-65BB-4A70-ADA5-1C64F26B8091}"/>
              </a:ext>
            </a:extLst>
          </p:cNvPr>
          <p:cNvSpPr txBox="1"/>
          <p:nvPr/>
        </p:nvSpPr>
        <p:spPr>
          <a:xfrm>
            <a:off x="1056438" y="137746"/>
            <a:ext cx="5435600" cy="506497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sym typeface="+mn-ea"/>
              </a:rPr>
              <a:t>Experiments</a:t>
            </a: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DAE65FF-134D-4066-900E-B6D87EA9F3BB}"/>
              </a:ext>
            </a:extLst>
          </p:cNvPr>
          <p:cNvSpPr/>
          <p:nvPr/>
        </p:nvSpPr>
        <p:spPr>
          <a:xfrm>
            <a:off x="2476882" y="2859740"/>
            <a:ext cx="7329039" cy="335696"/>
          </a:xfrm>
          <a:prstGeom prst="rect">
            <a:avLst/>
          </a:prstGeom>
          <a:noFill/>
          <a:ln w="38100">
            <a:solidFill>
              <a:srgbClr val="A597C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95671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000">
        <p159:morph option="byObject"/>
      </p:transition>
    </mc:Choice>
    <mc:Fallback xmlns="">
      <p:transition spd="slow" advTm="3000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cs typeface="+mn-ea"/>
                <a:sym typeface="+mn-lt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cs typeface="+mn-ea"/>
                <a:sym typeface="+mn-lt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0DE032E-C8BC-431B-83EC-587D8C7803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1980" y="830987"/>
            <a:ext cx="7618844" cy="5380317"/>
          </a:xfrm>
          <a:prstGeom prst="rect">
            <a:avLst/>
          </a:prstGeom>
        </p:spPr>
      </p:pic>
      <p:grpSp>
        <p:nvGrpSpPr>
          <p:cNvPr id="15" name="组合 14">
            <a:extLst>
              <a:ext uri="{FF2B5EF4-FFF2-40B4-BE49-F238E27FC236}">
                <a16:creationId xmlns:a16="http://schemas.microsoft.com/office/drawing/2014/main" id="{978C4C76-2130-43D6-ABF8-A0D42B46969B}"/>
              </a:ext>
            </a:extLst>
          </p:cNvPr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841D81A0-A6FF-45E1-9BF0-05D9D5C9C10C}"/>
                </a:ext>
              </a:extLst>
            </p:cNvPr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A9B7568F-9B2B-42AF-A8F3-094730C7B929}"/>
                </a:ext>
              </a:extLst>
            </p:cNvPr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05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9E4B6FE6-02B3-4D19-8490-9DD4D22C8311}"/>
                </a:ext>
              </a:extLst>
            </p:cNvPr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20" name="标题占位符 1">
            <a:extLst>
              <a:ext uri="{FF2B5EF4-FFF2-40B4-BE49-F238E27FC236}">
                <a16:creationId xmlns:a16="http://schemas.microsoft.com/office/drawing/2014/main" id="{262568E6-65BB-4A70-ADA5-1C64F26B8091}"/>
              </a:ext>
            </a:extLst>
          </p:cNvPr>
          <p:cNvSpPr txBox="1"/>
          <p:nvPr/>
        </p:nvSpPr>
        <p:spPr>
          <a:xfrm>
            <a:off x="1056438" y="137746"/>
            <a:ext cx="5435600" cy="506497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sym typeface="+mn-ea"/>
              </a:rPr>
              <a:t>Experiments</a:t>
            </a: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DAE65FF-134D-4066-900E-B6D87EA9F3BB}"/>
              </a:ext>
            </a:extLst>
          </p:cNvPr>
          <p:cNvSpPr/>
          <p:nvPr/>
        </p:nvSpPr>
        <p:spPr>
          <a:xfrm>
            <a:off x="2476882" y="2859740"/>
            <a:ext cx="7329039" cy="335696"/>
          </a:xfrm>
          <a:prstGeom prst="rect">
            <a:avLst/>
          </a:prstGeom>
          <a:noFill/>
          <a:ln w="38100">
            <a:solidFill>
              <a:srgbClr val="A597C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BF39ED4F-1D95-4BDB-8E5C-640BD340F05A}"/>
              </a:ext>
            </a:extLst>
          </p:cNvPr>
          <p:cNvSpPr txBox="1"/>
          <p:nvPr/>
        </p:nvSpPr>
        <p:spPr>
          <a:xfrm>
            <a:off x="1348989" y="6143480"/>
            <a:ext cx="101036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i="1" dirty="0" err="1">
                <a:solidFill>
                  <a:srgbClr val="02C693"/>
                </a:solidFill>
              </a:rPr>
              <a:t>ConvNeXt</a:t>
            </a:r>
            <a:r>
              <a:rPr lang="en-US" altLang="zh-CN" b="1" i="1" dirty="0">
                <a:solidFill>
                  <a:srgbClr val="02C693"/>
                </a:solidFill>
              </a:rPr>
              <a:t>: A convnet for the 2020s  </a:t>
            </a:r>
            <a:r>
              <a:rPr lang="en-US" altLang="zh-CN" b="1" i="1" dirty="0"/>
              <a:t>https://ieeexplore.ieee.org/stamp/stamp.jsp?tp=&amp;arnumber=9879745</a:t>
            </a:r>
            <a:endParaRPr lang="zh-CN" altLang="en-US" b="1" i="1" dirty="0"/>
          </a:p>
        </p:txBody>
      </p:sp>
    </p:spTree>
    <p:extLst>
      <p:ext uri="{BB962C8B-B14F-4D97-AF65-F5344CB8AC3E}">
        <p14:creationId xmlns:p14="http://schemas.microsoft.com/office/powerpoint/2010/main" val="34906479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000">
        <p159:morph option="byObject"/>
      </p:transition>
    </mc:Choice>
    <mc:Fallback xmlns="">
      <p:transition spd="slow" advTm="300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01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cs typeface="+mn-ea"/>
                <a:sym typeface="+mn-lt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cs typeface="+mn-ea"/>
                <a:sym typeface="+mn-lt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9" name="标题占位符 1">
            <a:extLst>
              <a:ext uri="{FF2B5EF4-FFF2-40B4-BE49-F238E27FC236}">
                <a16:creationId xmlns:a16="http://schemas.microsoft.com/office/drawing/2014/main" id="{D7B251A9-C9D0-42AC-893C-DDF796B5D1D9}"/>
              </a:ext>
            </a:extLst>
          </p:cNvPr>
          <p:cNvSpPr txBox="1"/>
          <p:nvPr/>
        </p:nvSpPr>
        <p:spPr>
          <a:xfrm>
            <a:off x="1056438" y="149511"/>
            <a:ext cx="5435600" cy="506497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sym typeface="+mn-ea"/>
              </a:rPr>
              <a:t>Title and Authors</a:t>
            </a: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j-cs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112C8B3-869E-471B-8428-76DEAD82555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14" t="23477" r="3982"/>
          <a:stretch/>
        </p:blipFill>
        <p:spPr>
          <a:xfrm>
            <a:off x="4549686" y="788544"/>
            <a:ext cx="6969214" cy="576697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01BEA877-8515-4817-ADA1-23D4B724C8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399" y="864818"/>
            <a:ext cx="3889287" cy="988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8628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000">
        <p159:morph option="byObject"/>
      </p:transition>
    </mc:Choice>
    <mc:Fallback xmlns="">
      <p:transition spd="slow" advTm="3000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05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cs typeface="+mn-ea"/>
                <a:sym typeface="+mn-lt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cs typeface="+mn-ea"/>
                <a:sym typeface="+mn-lt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9" name="标题占位符 1">
            <a:extLst>
              <a:ext uri="{FF2B5EF4-FFF2-40B4-BE49-F238E27FC236}">
                <a16:creationId xmlns:a16="http://schemas.microsoft.com/office/drawing/2014/main" id="{D7B251A9-C9D0-42AC-893C-DDF796B5D1D9}"/>
              </a:ext>
            </a:extLst>
          </p:cNvPr>
          <p:cNvSpPr txBox="1"/>
          <p:nvPr/>
        </p:nvSpPr>
        <p:spPr>
          <a:xfrm>
            <a:off x="1056438" y="137746"/>
            <a:ext cx="5435600" cy="506497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sym typeface="+mn-ea"/>
              </a:rPr>
              <a:t>Experiments</a:t>
            </a: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40D7B44-7EC4-4095-9A00-B557B30E6F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8037" y="848453"/>
            <a:ext cx="8495926" cy="4162578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CF9505FC-03B7-4665-BCDD-F438F8CA9292}"/>
              </a:ext>
            </a:extLst>
          </p:cNvPr>
          <p:cNvSpPr/>
          <p:nvPr/>
        </p:nvSpPr>
        <p:spPr>
          <a:xfrm>
            <a:off x="3433481" y="1815619"/>
            <a:ext cx="6769287" cy="233082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8C5748DD-4286-4648-9ECD-C532EBF6C980}"/>
              </a:ext>
            </a:extLst>
          </p:cNvPr>
          <p:cNvSpPr/>
          <p:nvPr/>
        </p:nvSpPr>
        <p:spPr>
          <a:xfrm>
            <a:off x="3433481" y="2911417"/>
            <a:ext cx="6769288" cy="233082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9527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05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cs typeface="+mn-ea"/>
                <a:sym typeface="+mn-lt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cs typeface="+mn-ea"/>
                <a:sym typeface="+mn-lt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9" name="标题占位符 1">
            <a:extLst>
              <a:ext uri="{FF2B5EF4-FFF2-40B4-BE49-F238E27FC236}">
                <a16:creationId xmlns:a16="http://schemas.microsoft.com/office/drawing/2014/main" id="{D7B251A9-C9D0-42AC-893C-DDF796B5D1D9}"/>
              </a:ext>
            </a:extLst>
          </p:cNvPr>
          <p:cNvSpPr txBox="1"/>
          <p:nvPr/>
        </p:nvSpPr>
        <p:spPr>
          <a:xfrm>
            <a:off x="1056438" y="137746"/>
            <a:ext cx="5435600" cy="506497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sym typeface="+mn-ea"/>
              </a:rPr>
              <a:t>Experiments</a:t>
            </a: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40D7B44-7EC4-4095-9A00-B557B30E6F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8037" y="848453"/>
            <a:ext cx="8495926" cy="4162578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CF9505FC-03B7-4665-BCDD-F438F8CA9292}"/>
              </a:ext>
            </a:extLst>
          </p:cNvPr>
          <p:cNvSpPr/>
          <p:nvPr/>
        </p:nvSpPr>
        <p:spPr>
          <a:xfrm>
            <a:off x="1982881" y="2319383"/>
            <a:ext cx="8213538" cy="233082"/>
          </a:xfrm>
          <a:prstGeom prst="rect">
            <a:avLst/>
          </a:prstGeom>
          <a:noFill/>
          <a:ln w="38100">
            <a:solidFill>
              <a:srgbClr val="EC9E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8C5748DD-4286-4648-9ECD-C532EBF6C980}"/>
              </a:ext>
            </a:extLst>
          </p:cNvPr>
          <p:cNvSpPr/>
          <p:nvPr/>
        </p:nvSpPr>
        <p:spPr>
          <a:xfrm>
            <a:off x="1982881" y="3413325"/>
            <a:ext cx="8213538" cy="233082"/>
          </a:xfrm>
          <a:prstGeom prst="rect">
            <a:avLst/>
          </a:prstGeom>
          <a:noFill/>
          <a:ln w="38100">
            <a:solidFill>
              <a:srgbClr val="EC9E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5088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cs typeface="+mn-ea"/>
                <a:sym typeface="+mn-lt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cs typeface="+mn-ea"/>
                <a:sym typeface="+mn-lt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71" name="组合 70">
            <a:extLst>
              <a:ext uri="{FF2B5EF4-FFF2-40B4-BE49-F238E27FC236}">
                <a16:creationId xmlns:a16="http://schemas.microsoft.com/office/drawing/2014/main" id="{7A3E8A9A-09F9-46E8-AE88-45F7658844B2}"/>
              </a:ext>
            </a:extLst>
          </p:cNvPr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72" name="椭圆 71">
              <a:extLst>
                <a:ext uri="{FF2B5EF4-FFF2-40B4-BE49-F238E27FC236}">
                  <a16:creationId xmlns:a16="http://schemas.microsoft.com/office/drawing/2014/main" id="{C92F8E87-7B4C-4FEC-B5C1-55D05468B874}"/>
                </a:ext>
              </a:extLst>
            </p:cNvPr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73" name="文本框 72">
              <a:extLst>
                <a:ext uri="{FF2B5EF4-FFF2-40B4-BE49-F238E27FC236}">
                  <a16:creationId xmlns:a16="http://schemas.microsoft.com/office/drawing/2014/main" id="{04579D6B-83BC-43C5-87F6-EF804B70A54A}"/>
                </a:ext>
              </a:extLst>
            </p:cNvPr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04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74" name="椭圆 73">
              <a:extLst>
                <a:ext uri="{FF2B5EF4-FFF2-40B4-BE49-F238E27FC236}">
                  <a16:creationId xmlns:a16="http://schemas.microsoft.com/office/drawing/2014/main" id="{432F5684-8798-4AE0-B246-6EBD70378F3B}"/>
                </a:ext>
              </a:extLst>
            </p:cNvPr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75" name="标题占位符 1">
            <a:extLst>
              <a:ext uri="{FF2B5EF4-FFF2-40B4-BE49-F238E27FC236}">
                <a16:creationId xmlns:a16="http://schemas.microsoft.com/office/drawing/2014/main" id="{130821D0-D783-4716-ADB7-04FBC81879C6}"/>
              </a:ext>
            </a:extLst>
          </p:cNvPr>
          <p:cNvSpPr txBox="1"/>
          <p:nvPr/>
        </p:nvSpPr>
        <p:spPr>
          <a:xfrm>
            <a:off x="1042966" y="140479"/>
            <a:ext cx="2193293" cy="506497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sym typeface="+mn-ea"/>
              </a:rPr>
              <a:t>Methodology</a:t>
            </a: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08C4A16-CD38-4EB9-A631-52EB491551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400" y="958043"/>
            <a:ext cx="10858500" cy="3099982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3BF3742B-E218-4ABF-BC60-35B135C7661A}"/>
              </a:ext>
            </a:extLst>
          </p:cNvPr>
          <p:cNvSpPr txBox="1"/>
          <p:nvPr/>
        </p:nvSpPr>
        <p:spPr>
          <a:xfrm>
            <a:off x="6871473" y="6081245"/>
            <a:ext cx="475129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b="1" i="1" dirty="0">
                <a:solidFill>
                  <a:srgbClr val="02C693"/>
                </a:solidFill>
              </a:rPr>
              <a:t>Group Normalization </a:t>
            </a:r>
            <a:r>
              <a:rPr lang="en-US" altLang="zh-CN" sz="1600" b="1" i="1" dirty="0"/>
              <a:t>https://arxiv.org/pdf/1803.08494</a:t>
            </a:r>
            <a:endParaRPr lang="zh-CN" altLang="en-US" sz="1600" b="1" i="1" dirty="0"/>
          </a:p>
        </p:txBody>
      </p:sp>
    </p:spTree>
    <p:extLst>
      <p:ext uri="{BB962C8B-B14F-4D97-AF65-F5344CB8AC3E}">
        <p14:creationId xmlns:p14="http://schemas.microsoft.com/office/powerpoint/2010/main" val="10444057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000">
        <p159:morph option="byObject"/>
      </p:transition>
    </mc:Choice>
    <mc:Fallback xmlns="">
      <p:transition spd="slow" advTm="3000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cs typeface="+mn-ea"/>
                <a:sym typeface="+mn-lt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cs typeface="+mn-ea"/>
                <a:sym typeface="+mn-lt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71" name="组合 70">
            <a:extLst>
              <a:ext uri="{FF2B5EF4-FFF2-40B4-BE49-F238E27FC236}">
                <a16:creationId xmlns:a16="http://schemas.microsoft.com/office/drawing/2014/main" id="{7A3E8A9A-09F9-46E8-AE88-45F7658844B2}"/>
              </a:ext>
            </a:extLst>
          </p:cNvPr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72" name="椭圆 71">
              <a:extLst>
                <a:ext uri="{FF2B5EF4-FFF2-40B4-BE49-F238E27FC236}">
                  <a16:creationId xmlns:a16="http://schemas.microsoft.com/office/drawing/2014/main" id="{C92F8E87-7B4C-4FEC-B5C1-55D05468B874}"/>
                </a:ext>
              </a:extLst>
            </p:cNvPr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73" name="文本框 72">
              <a:extLst>
                <a:ext uri="{FF2B5EF4-FFF2-40B4-BE49-F238E27FC236}">
                  <a16:creationId xmlns:a16="http://schemas.microsoft.com/office/drawing/2014/main" id="{04579D6B-83BC-43C5-87F6-EF804B70A54A}"/>
                </a:ext>
              </a:extLst>
            </p:cNvPr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04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74" name="椭圆 73">
              <a:extLst>
                <a:ext uri="{FF2B5EF4-FFF2-40B4-BE49-F238E27FC236}">
                  <a16:creationId xmlns:a16="http://schemas.microsoft.com/office/drawing/2014/main" id="{432F5684-8798-4AE0-B246-6EBD70378F3B}"/>
                </a:ext>
              </a:extLst>
            </p:cNvPr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75" name="标题占位符 1">
            <a:extLst>
              <a:ext uri="{FF2B5EF4-FFF2-40B4-BE49-F238E27FC236}">
                <a16:creationId xmlns:a16="http://schemas.microsoft.com/office/drawing/2014/main" id="{130821D0-D783-4716-ADB7-04FBC81879C6}"/>
              </a:ext>
            </a:extLst>
          </p:cNvPr>
          <p:cNvSpPr txBox="1"/>
          <p:nvPr/>
        </p:nvSpPr>
        <p:spPr>
          <a:xfrm>
            <a:off x="1042966" y="140479"/>
            <a:ext cx="2193293" cy="506497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sym typeface="+mn-ea"/>
              </a:rPr>
              <a:t>Methodology</a:t>
            </a: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08C4A16-CD38-4EB9-A631-52EB491551A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9941" b="20291"/>
          <a:stretch/>
        </p:blipFill>
        <p:spPr>
          <a:xfrm>
            <a:off x="1754094" y="1080813"/>
            <a:ext cx="5435600" cy="2470956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3BF3742B-E218-4ABF-BC60-35B135C7661A}"/>
              </a:ext>
            </a:extLst>
          </p:cNvPr>
          <p:cNvSpPr txBox="1"/>
          <p:nvPr/>
        </p:nvSpPr>
        <p:spPr>
          <a:xfrm>
            <a:off x="6871473" y="6081245"/>
            <a:ext cx="475129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b="1" i="1" dirty="0">
                <a:solidFill>
                  <a:srgbClr val="02C693"/>
                </a:solidFill>
              </a:rPr>
              <a:t>Group Normalization </a:t>
            </a:r>
            <a:r>
              <a:rPr lang="en-US" altLang="zh-CN" sz="1600" b="1" i="1" dirty="0"/>
              <a:t>https://arxiv.org/pdf/1803.08494</a:t>
            </a:r>
            <a:endParaRPr lang="zh-CN" altLang="en-US" sz="1600" b="1" i="1" dirty="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CC308CBE-F972-4219-A40E-DCC885E003F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7396" b="20291"/>
          <a:stretch/>
        </p:blipFill>
        <p:spPr>
          <a:xfrm>
            <a:off x="7189694" y="1080813"/>
            <a:ext cx="3540312" cy="2470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8531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000">
        <p159:morph option="byObject"/>
      </p:transition>
    </mc:Choice>
    <mc:Fallback xmlns="">
      <p:transition spd="slow" advTm="3000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cs typeface="+mn-ea"/>
                <a:sym typeface="+mn-lt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cs typeface="+mn-ea"/>
                <a:sym typeface="+mn-lt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71" name="组合 70">
            <a:extLst>
              <a:ext uri="{FF2B5EF4-FFF2-40B4-BE49-F238E27FC236}">
                <a16:creationId xmlns:a16="http://schemas.microsoft.com/office/drawing/2014/main" id="{7A3E8A9A-09F9-46E8-AE88-45F7658844B2}"/>
              </a:ext>
            </a:extLst>
          </p:cNvPr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72" name="椭圆 71">
              <a:extLst>
                <a:ext uri="{FF2B5EF4-FFF2-40B4-BE49-F238E27FC236}">
                  <a16:creationId xmlns:a16="http://schemas.microsoft.com/office/drawing/2014/main" id="{C92F8E87-7B4C-4FEC-B5C1-55D05468B874}"/>
                </a:ext>
              </a:extLst>
            </p:cNvPr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73" name="文本框 72">
              <a:extLst>
                <a:ext uri="{FF2B5EF4-FFF2-40B4-BE49-F238E27FC236}">
                  <a16:creationId xmlns:a16="http://schemas.microsoft.com/office/drawing/2014/main" id="{04579D6B-83BC-43C5-87F6-EF804B70A54A}"/>
                </a:ext>
              </a:extLst>
            </p:cNvPr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04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74" name="椭圆 73">
              <a:extLst>
                <a:ext uri="{FF2B5EF4-FFF2-40B4-BE49-F238E27FC236}">
                  <a16:creationId xmlns:a16="http://schemas.microsoft.com/office/drawing/2014/main" id="{432F5684-8798-4AE0-B246-6EBD70378F3B}"/>
                </a:ext>
              </a:extLst>
            </p:cNvPr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75" name="标题占位符 1">
            <a:extLst>
              <a:ext uri="{FF2B5EF4-FFF2-40B4-BE49-F238E27FC236}">
                <a16:creationId xmlns:a16="http://schemas.microsoft.com/office/drawing/2014/main" id="{130821D0-D783-4716-ADB7-04FBC81879C6}"/>
              </a:ext>
            </a:extLst>
          </p:cNvPr>
          <p:cNvSpPr txBox="1"/>
          <p:nvPr/>
        </p:nvSpPr>
        <p:spPr>
          <a:xfrm>
            <a:off x="1042966" y="140479"/>
            <a:ext cx="2193293" cy="506497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sym typeface="+mn-ea"/>
              </a:rPr>
              <a:t>Methodology</a:t>
            </a: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75DD8E2-D8E2-4195-BEFE-3D66BD4AF5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8608" y="958043"/>
            <a:ext cx="7154784" cy="4338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619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000">
        <p159:morph option="byObject"/>
      </p:transition>
    </mc:Choice>
    <mc:Fallback xmlns="">
      <p:transition spd="slow" advTm="3000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04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cs typeface="+mn-ea"/>
                <a:sym typeface="+mn-lt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cs typeface="+mn-ea"/>
                <a:sym typeface="+mn-lt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9" name="标题占位符 1">
            <a:extLst>
              <a:ext uri="{FF2B5EF4-FFF2-40B4-BE49-F238E27FC236}">
                <a16:creationId xmlns:a16="http://schemas.microsoft.com/office/drawing/2014/main" id="{D7B251A9-C9D0-42AC-893C-DDF796B5D1D9}"/>
              </a:ext>
            </a:extLst>
          </p:cNvPr>
          <p:cNvSpPr txBox="1"/>
          <p:nvPr/>
        </p:nvSpPr>
        <p:spPr>
          <a:xfrm>
            <a:off x="1042966" y="140479"/>
            <a:ext cx="2193293" cy="506497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sym typeface="+mn-ea"/>
              </a:rPr>
              <a:t>Methodology</a:t>
            </a: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69ED24CA-F5AA-4322-9D16-3D646F7B69E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/>
          <a:stretch/>
        </p:blipFill>
        <p:spPr>
          <a:xfrm>
            <a:off x="8149985" y="1876933"/>
            <a:ext cx="1380952" cy="1219048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DA2F1019-3479-47B0-93D8-06000D2B96F7}"/>
              </a:ext>
            </a:extLst>
          </p:cNvPr>
          <p:cNvSpPr txBox="1"/>
          <p:nvPr/>
        </p:nvSpPr>
        <p:spPr>
          <a:xfrm>
            <a:off x="8495223" y="3033005"/>
            <a:ext cx="69047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/>
              <a:t>95%</a:t>
            </a:r>
            <a:endParaRPr lang="zh-CN" altLang="en-US" b="1" dirty="0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579531FF-EAEF-4216-9D98-67570204EC1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/>
          <a:stretch/>
        </p:blipFill>
        <p:spPr>
          <a:xfrm>
            <a:off x="8149985" y="4447537"/>
            <a:ext cx="1380952" cy="1219048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0A5E2F1E-A7D1-4721-A03F-2746972BCF8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/>
          <a:stretch/>
        </p:blipFill>
        <p:spPr>
          <a:xfrm>
            <a:off x="10014211" y="4443269"/>
            <a:ext cx="1380952" cy="1219048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81703771-4DF4-4C34-BE66-7707E56E5AFE}"/>
              </a:ext>
            </a:extLst>
          </p:cNvPr>
          <p:cNvSpPr txBox="1"/>
          <p:nvPr/>
        </p:nvSpPr>
        <p:spPr>
          <a:xfrm>
            <a:off x="2625415" y="666025"/>
            <a:ext cx="186703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rgbClr val="02C693"/>
                </a:solidFill>
              </a:rPr>
              <a:t>Counting</a:t>
            </a:r>
            <a:endParaRPr lang="en-US" altLang="zh-CN" b="1" i="1" dirty="0">
              <a:solidFill>
                <a:srgbClr val="02C693"/>
              </a:solidFill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7378E9E9-12CB-4F5A-9385-455F296E2C25}"/>
              </a:ext>
            </a:extLst>
          </p:cNvPr>
          <p:cNvSpPr txBox="1"/>
          <p:nvPr/>
        </p:nvSpPr>
        <p:spPr>
          <a:xfrm>
            <a:off x="8497838" y="5666585"/>
            <a:ext cx="69047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/>
              <a:t>82%</a:t>
            </a:r>
            <a:endParaRPr lang="zh-CN" altLang="en-US" b="1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5B8187A6-0729-4476-8F37-7F83AD7E937C}"/>
              </a:ext>
            </a:extLst>
          </p:cNvPr>
          <p:cNvSpPr txBox="1"/>
          <p:nvPr/>
        </p:nvSpPr>
        <p:spPr>
          <a:xfrm>
            <a:off x="10440075" y="5662317"/>
            <a:ext cx="69047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/>
              <a:t>98%</a:t>
            </a:r>
            <a:endParaRPr lang="zh-CN" altLang="en-US" b="1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FD07F64-7A37-4F82-92A0-17BEC9EB98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40461" y="5057063"/>
            <a:ext cx="824471" cy="60952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72EB8DA-30C4-49DB-BBB5-0B5BF15831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04687" y="4347561"/>
            <a:ext cx="736307" cy="700964"/>
          </a:xfrm>
          <a:prstGeom prst="rect">
            <a:avLst/>
          </a:prstGeom>
        </p:spPr>
      </p:pic>
      <p:pic>
        <p:nvPicPr>
          <p:cNvPr id="38" name="图片 37">
            <a:extLst>
              <a:ext uri="{FF2B5EF4-FFF2-40B4-BE49-F238E27FC236}">
                <a16:creationId xmlns:a16="http://schemas.microsoft.com/office/drawing/2014/main" id="{1B775FE6-6C41-486A-9D58-9D728651C0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39690" y="1295981"/>
            <a:ext cx="1352381" cy="1800000"/>
          </a:xfrm>
          <a:prstGeom prst="rect">
            <a:avLst/>
          </a:prstGeom>
        </p:spPr>
      </p:pic>
      <p:sp>
        <p:nvSpPr>
          <p:cNvPr id="39" name="文本框 38">
            <a:extLst>
              <a:ext uri="{FF2B5EF4-FFF2-40B4-BE49-F238E27FC236}">
                <a16:creationId xmlns:a16="http://schemas.microsoft.com/office/drawing/2014/main" id="{630BE6C9-5A5B-4967-AB5E-BABCC2D76799}"/>
              </a:ext>
            </a:extLst>
          </p:cNvPr>
          <p:cNvSpPr txBox="1"/>
          <p:nvPr/>
        </p:nvSpPr>
        <p:spPr>
          <a:xfrm>
            <a:off x="2741419" y="3033005"/>
            <a:ext cx="69047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/>
              <a:t>93%</a:t>
            </a:r>
            <a:endParaRPr lang="zh-CN" altLang="en-US" b="1" dirty="0"/>
          </a:p>
        </p:txBody>
      </p:sp>
      <p:pic>
        <p:nvPicPr>
          <p:cNvPr id="40" name="图片 39">
            <a:extLst>
              <a:ext uri="{FF2B5EF4-FFF2-40B4-BE49-F238E27FC236}">
                <a16:creationId xmlns:a16="http://schemas.microsoft.com/office/drawing/2014/main" id="{58E9056A-A99E-43D6-8D1E-DE644D1A14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2071" y="3853809"/>
            <a:ext cx="1352381" cy="1800000"/>
          </a:xfrm>
          <a:prstGeom prst="rect">
            <a:avLst/>
          </a:prstGeom>
        </p:spPr>
      </p:pic>
      <p:pic>
        <p:nvPicPr>
          <p:cNvPr id="41" name="图片 40">
            <a:extLst>
              <a:ext uri="{FF2B5EF4-FFF2-40B4-BE49-F238E27FC236}">
                <a16:creationId xmlns:a16="http://schemas.microsoft.com/office/drawing/2014/main" id="{BC6726E2-D920-4354-BC56-A8BE2D9BEA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39690" y="3853809"/>
            <a:ext cx="1352381" cy="1800000"/>
          </a:xfrm>
          <a:prstGeom prst="rect">
            <a:avLst/>
          </a:prstGeom>
        </p:spPr>
      </p:pic>
      <p:pic>
        <p:nvPicPr>
          <p:cNvPr id="42" name="图片 41">
            <a:extLst>
              <a:ext uri="{FF2B5EF4-FFF2-40B4-BE49-F238E27FC236}">
                <a16:creationId xmlns:a16="http://schemas.microsoft.com/office/drawing/2014/main" id="{B875EF21-2E9C-4CC0-A6F3-F1989B1CD0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38800" y="3832100"/>
            <a:ext cx="1352381" cy="1800000"/>
          </a:xfrm>
          <a:prstGeom prst="rect">
            <a:avLst/>
          </a:prstGeom>
        </p:spPr>
      </p:pic>
      <p:pic>
        <p:nvPicPr>
          <p:cNvPr id="43" name="图片 42">
            <a:extLst>
              <a:ext uri="{FF2B5EF4-FFF2-40B4-BE49-F238E27FC236}">
                <a16:creationId xmlns:a16="http://schemas.microsoft.com/office/drawing/2014/main" id="{66D3BECC-8AFE-4C5B-9E18-DF627C8675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48261" y="3526619"/>
            <a:ext cx="941997" cy="910386"/>
          </a:xfrm>
          <a:prstGeom prst="rect">
            <a:avLst/>
          </a:prstGeom>
        </p:spPr>
      </p:pic>
      <p:pic>
        <p:nvPicPr>
          <p:cNvPr id="44" name="图片 43">
            <a:extLst>
              <a:ext uri="{FF2B5EF4-FFF2-40B4-BE49-F238E27FC236}">
                <a16:creationId xmlns:a16="http://schemas.microsoft.com/office/drawing/2014/main" id="{D6C82EBC-D0F3-4751-933A-914859960BD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78379" y="4451910"/>
            <a:ext cx="726080" cy="576756"/>
          </a:xfrm>
          <a:prstGeom prst="rect">
            <a:avLst/>
          </a:prstGeom>
        </p:spPr>
      </p:pic>
      <p:pic>
        <p:nvPicPr>
          <p:cNvPr id="45" name="图片 44">
            <a:extLst>
              <a:ext uri="{FF2B5EF4-FFF2-40B4-BE49-F238E27FC236}">
                <a16:creationId xmlns:a16="http://schemas.microsoft.com/office/drawing/2014/main" id="{C0FAAEE0-CD9C-4A08-A636-3E168F488B3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14990" y="5035588"/>
            <a:ext cx="955420" cy="758930"/>
          </a:xfrm>
          <a:prstGeom prst="rect">
            <a:avLst/>
          </a:prstGeom>
        </p:spPr>
      </p:pic>
      <p:sp>
        <p:nvSpPr>
          <p:cNvPr id="46" name="文本框 45">
            <a:extLst>
              <a:ext uri="{FF2B5EF4-FFF2-40B4-BE49-F238E27FC236}">
                <a16:creationId xmlns:a16="http://schemas.microsoft.com/office/drawing/2014/main" id="{6733568E-0A22-49BA-90F5-7E437C376DF7}"/>
              </a:ext>
            </a:extLst>
          </p:cNvPr>
          <p:cNvSpPr txBox="1"/>
          <p:nvPr/>
        </p:nvSpPr>
        <p:spPr>
          <a:xfrm>
            <a:off x="1032031" y="5697363"/>
            <a:ext cx="6324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79</a:t>
            </a:r>
            <a:r>
              <a:rPr lang="en-US" altLang="zh-CN" sz="1800" dirty="0"/>
              <a:t>%</a:t>
            </a:r>
            <a:endParaRPr lang="zh-CN" altLang="en-US" b="1" dirty="0"/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A514AFE4-AB0F-4B72-8BB3-E453DFC0386F}"/>
              </a:ext>
            </a:extLst>
          </p:cNvPr>
          <p:cNvSpPr txBox="1"/>
          <p:nvPr/>
        </p:nvSpPr>
        <p:spPr>
          <a:xfrm>
            <a:off x="2796136" y="5697363"/>
            <a:ext cx="6324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/>
              <a:t>82%</a:t>
            </a:r>
            <a:endParaRPr lang="zh-CN" altLang="en-US" b="1" dirty="0"/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0D68AF1A-346D-4963-BB56-7F3829D37AA1}"/>
              </a:ext>
            </a:extLst>
          </p:cNvPr>
          <p:cNvSpPr txBox="1"/>
          <p:nvPr/>
        </p:nvSpPr>
        <p:spPr>
          <a:xfrm>
            <a:off x="4598760" y="5672665"/>
            <a:ext cx="6324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/>
              <a:t>8</a:t>
            </a:r>
            <a:r>
              <a:rPr lang="en-US" altLang="zh-CN" dirty="0"/>
              <a:t>1</a:t>
            </a:r>
            <a:r>
              <a:rPr lang="en-US" altLang="zh-CN" sz="1800" dirty="0"/>
              <a:t>%</a:t>
            </a:r>
            <a:endParaRPr lang="zh-CN" altLang="en-US" b="1" dirty="0"/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F02126A9-E2F6-4999-BF03-E1F3B253D572}"/>
              </a:ext>
            </a:extLst>
          </p:cNvPr>
          <p:cNvSpPr txBox="1"/>
          <p:nvPr/>
        </p:nvSpPr>
        <p:spPr>
          <a:xfrm>
            <a:off x="3773358" y="2754796"/>
            <a:ext cx="16508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/>
              <a:t>Compositional</a:t>
            </a: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FED0DB04-B832-4EF9-B5B5-E6AEC1D05631}"/>
              </a:ext>
            </a:extLst>
          </p:cNvPr>
          <p:cNvSpPr txBox="1"/>
          <p:nvPr/>
        </p:nvSpPr>
        <p:spPr>
          <a:xfrm>
            <a:off x="6797604" y="2754796"/>
            <a:ext cx="13523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/>
              <a:t>Disjunctive</a:t>
            </a:r>
            <a:endParaRPr lang="zh-CN" altLang="en-US" dirty="0"/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723BA82A-FF31-4210-B3ED-041837C91AAC}"/>
              </a:ext>
            </a:extLst>
          </p:cNvPr>
          <p:cNvSpPr txBox="1"/>
          <p:nvPr/>
        </p:nvSpPr>
        <p:spPr>
          <a:xfrm>
            <a:off x="3773358" y="1937725"/>
            <a:ext cx="16508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/>
              <a:t>Transformer</a:t>
            </a: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0913ECF1-5C8A-47FC-96A6-091BB4AEFC76}"/>
              </a:ext>
            </a:extLst>
          </p:cNvPr>
          <p:cNvSpPr txBox="1"/>
          <p:nvPr/>
        </p:nvSpPr>
        <p:spPr>
          <a:xfrm>
            <a:off x="6803877" y="1946533"/>
            <a:ext cx="7414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/>
              <a:t>CNN</a:t>
            </a:r>
          </a:p>
        </p:txBody>
      </p:sp>
      <p:sp>
        <p:nvSpPr>
          <p:cNvPr id="2" name="箭头: 下 1">
            <a:extLst>
              <a:ext uri="{FF2B5EF4-FFF2-40B4-BE49-F238E27FC236}">
                <a16:creationId xmlns:a16="http://schemas.microsoft.com/office/drawing/2014/main" id="{74832902-78FD-409F-9ACA-7E1BB3B63BF7}"/>
              </a:ext>
            </a:extLst>
          </p:cNvPr>
          <p:cNvSpPr/>
          <p:nvPr/>
        </p:nvSpPr>
        <p:spPr>
          <a:xfrm>
            <a:off x="4345601" y="2451105"/>
            <a:ext cx="270588" cy="276513"/>
          </a:xfrm>
          <a:prstGeom prst="downArrow">
            <a:avLst/>
          </a:prstGeom>
          <a:solidFill>
            <a:srgbClr val="02C69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箭头: 下 59">
            <a:extLst>
              <a:ext uri="{FF2B5EF4-FFF2-40B4-BE49-F238E27FC236}">
                <a16:creationId xmlns:a16="http://schemas.microsoft.com/office/drawing/2014/main" id="{CC061D79-2E88-45FA-96E2-8AAC4447880E}"/>
              </a:ext>
            </a:extLst>
          </p:cNvPr>
          <p:cNvSpPr/>
          <p:nvPr/>
        </p:nvSpPr>
        <p:spPr>
          <a:xfrm>
            <a:off x="7039309" y="2451105"/>
            <a:ext cx="270588" cy="276513"/>
          </a:xfrm>
          <a:prstGeom prst="downArrow">
            <a:avLst/>
          </a:prstGeom>
          <a:solidFill>
            <a:srgbClr val="02C69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0" name="图片 69">
            <a:extLst>
              <a:ext uri="{FF2B5EF4-FFF2-40B4-BE49-F238E27FC236}">
                <a16:creationId xmlns:a16="http://schemas.microsoft.com/office/drawing/2014/main" id="{B9844409-3D0E-41B4-8A03-A2C92958569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/>
          <a:stretch/>
        </p:blipFill>
        <p:spPr>
          <a:xfrm>
            <a:off x="6256422" y="4453617"/>
            <a:ext cx="1380952" cy="1219048"/>
          </a:xfrm>
          <a:prstGeom prst="rect">
            <a:avLst/>
          </a:prstGeom>
        </p:spPr>
      </p:pic>
      <p:sp>
        <p:nvSpPr>
          <p:cNvPr id="71" name="文本框 70">
            <a:extLst>
              <a:ext uri="{FF2B5EF4-FFF2-40B4-BE49-F238E27FC236}">
                <a16:creationId xmlns:a16="http://schemas.microsoft.com/office/drawing/2014/main" id="{8B2C8686-53DA-4415-9930-EB85C90CE9A1}"/>
              </a:ext>
            </a:extLst>
          </p:cNvPr>
          <p:cNvSpPr txBox="1"/>
          <p:nvPr/>
        </p:nvSpPr>
        <p:spPr>
          <a:xfrm>
            <a:off x="6601660" y="5672665"/>
            <a:ext cx="69047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/>
              <a:t>80%</a:t>
            </a:r>
            <a:endParaRPr lang="zh-CN" altLang="en-US" b="1" dirty="0"/>
          </a:p>
        </p:txBody>
      </p:sp>
      <p:pic>
        <p:nvPicPr>
          <p:cNvPr id="72" name="图片 71">
            <a:extLst>
              <a:ext uri="{FF2B5EF4-FFF2-40B4-BE49-F238E27FC236}">
                <a16:creationId xmlns:a16="http://schemas.microsoft.com/office/drawing/2014/main" id="{A5DE7059-DA2C-4768-85A3-0C57DDF2E84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91478" y="4304211"/>
            <a:ext cx="955420" cy="758930"/>
          </a:xfrm>
          <a:prstGeom prst="rect">
            <a:avLst/>
          </a:prstGeom>
        </p:spPr>
      </p:pic>
      <p:sp>
        <p:nvSpPr>
          <p:cNvPr id="65" name="文本框 64">
            <a:extLst>
              <a:ext uri="{FF2B5EF4-FFF2-40B4-BE49-F238E27FC236}">
                <a16:creationId xmlns:a16="http://schemas.microsoft.com/office/drawing/2014/main" id="{F2EDE64E-904D-4B5F-9FF2-08ECDB29F4FC}"/>
              </a:ext>
            </a:extLst>
          </p:cNvPr>
          <p:cNvSpPr txBox="1"/>
          <p:nvPr/>
        </p:nvSpPr>
        <p:spPr>
          <a:xfrm>
            <a:off x="929105" y="791305"/>
            <a:ext cx="18670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/>
              <a:t>Sub-Explanation</a:t>
            </a:r>
            <a:endParaRPr lang="en-US" altLang="zh-CN" b="1" i="1" dirty="0">
              <a:solidFill>
                <a:srgbClr val="02C69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8823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000">
        <p159:morph option="byObject"/>
      </p:transition>
    </mc:Choice>
    <mc:Fallback xmlns="">
      <p:transition spd="slow" advTm="3000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cs typeface="+mn-ea"/>
                <a:sym typeface="+mn-lt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cs typeface="+mn-ea"/>
                <a:sym typeface="+mn-lt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71" name="组合 70">
            <a:extLst>
              <a:ext uri="{FF2B5EF4-FFF2-40B4-BE49-F238E27FC236}">
                <a16:creationId xmlns:a16="http://schemas.microsoft.com/office/drawing/2014/main" id="{7A3E8A9A-09F9-46E8-AE88-45F7658844B2}"/>
              </a:ext>
            </a:extLst>
          </p:cNvPr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72" name="椭圆 71">
              <a:extLst>
                <a:ext uri="{FF2B5EF4-FFF2-40B4-BE49-F238E27FC236}">
                  <a16:creationId xmlns:a16="http://schemas.microsoft.com/office/drawing/2014/main" id="{C92F8E87-7B4C-4FEC-B5C1-55D05468B874}"/>
                </a:ext>
              </a:extLst>
            </p:cNvPr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73" name="文本框 72">
              <a:extLst>
                <a:ext uri="{FF2B5EF4-FFF2-40B4-BE49-F238E27FC236}">
                  <a16:creationId xmlns:a16="http://schemas.microsoft.com/office/drawing/2014/main" id="{04579D6B-83BC-43C5-87F6-EF804B70A54A}"/>
                </a:ext>
              </a:extLst>
            </p:cNvPr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04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74" name="椭圆 73">
              <a:extLst>
                <a:ext uri="{FF2B5EF4-FFF2-40B4-BE49-F238E27FC236}">
                  <a16:creationId xmlns:a16="http://schemas.microsoft.com/office/drawing/2014/main" id="{432F5684-8798-4AE0-B246-6EBD70378F3B}"/>
                </a:ext>
              </a:extLst>
            </p:cNvPr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75" name="标题占位符 1">
            <a:extLst>
              <a:ext uri="{FF2B5EF4-FFF2-40B4-BE49-F238E27FC236}">
                <a16:creationId xmlns:a16="http://schemas.microsoft.com/office/drawing/2014/main" id="{130821D0-D783-4716-ADB7-04FBC81879C6}"/>
              </a:ext>
            </a:extLst>
          </p:cNvPr>
          <p:cNvSpPr txBox="1"/>
          <p:nvPr/>
        </p:nvSpPr>
        <p:spPr>
          <a:xfrm>
            <a:off x="1042966" y="140479"/>
            <a:ext cx="2193293" cy="506497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sym typeface="+mn-ea"/>
              </a:rPr>
              <a:t>Methodology</a:t>
            </a: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23775C3D-51E2-4A51-9E20-7A876880ED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2966" y="3012819"/>
            <a:ext cx="1380952" cy="1219048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C5F575F5-B627-43E0-91A1-E3D2B1052F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14114" y="2437481"/>
            <a:ext cx="1352381" cy="18000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08491080-137D-4FF0-B403-ED5F52968B7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563"/>
          <a:stretch/>
        </p:blipFill>
        <p:spPr>
          <a:xfrm>
            <a:off x="4310351" y="2437481"/>
            <a:ext cx="1323810" cy="1800001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DD5E32FC-36CC-4AF2-8981-B91E78177E02}"/>
              </a:ext>
            </a:extLst>
          </p:cNvPr>
          <p:cNvSpPr txBox="1"/>
          <p:nvPr/>
        </p:nvSpPr>
        <p:spPr>
          <a:xfrm>
            <a:off x="1420293" y="4297987"/>
            <a:ext cx="69047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/>
              <a:t>98%</a:t>
            </a:r>
            <a:endParaRPr lang="zh-CN" altLang="en-US" b="1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A7ACE655-FA6E-4CBF-BC67-726379A17C59}"/>
              </a:ext>
            </a:extLst>
          </p:cNvPr>
          <p:cNvSpPr txBox="1"/>
          <p:nvPr/>
        </p:nvSpPr>
        <p:spPr>
          <a:xfrm>
            <a:off x="3074666" y="4297987"/>
            <a:ext cx="69047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/>
              <a:t>93%</a:t>
            </a:r>
            <a:endParaRPr lang="zh-CN" altLang="en-US" b="1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A46A1B78-CFF7-42C1-9813-EC0527CC4A27}"/>
              </a:ext>
            </a:extLst>
          </p:cNvPr>
          <p:cNvSpPr txBox="1"/>
          <p:nvPr/>
        </p:nvSpPr>
        <p:spPr>
          <a:xfrm>
            <a:off x="4634533" y="4297987"/>
            <a:ext cx="69047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/>
              <a:t>91%</a:t>
            </a:r>
            <a:endParaRPr lang="zh-CN" altLang="en-US" b="1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B6E63D4B-133D-437B-9B8E-115D4B5C7AD5}"/>
              </a:ext>
            </a:extLst>
          </p:cNvPr>
          <p:cNvSpPr txBox="1"/>
          <p:nvPr/>
        </p:nvSpPr>
        <p:spPr>
          <a:xfrm>
            <a:off x="3038807" y="1341743"/>
            <a:ext cx="76219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/>
              <a:t>CNN</a:t>
            </a:r>
            <a:endParaRPr lang="zh-CN" altLang="en-US" b="1" dirty="0"/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0D275EC4-7998-4411-85E7-B63AFFF3357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742" t="6260" b="13822"/>
          <a:stretch/>
        </p:blipFill>
        <p:spPr>
          <a:xfrm>
            <a:off x="7343047" y="2098490"/>
            <a:ext cx="1993826" cy="2452825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B94ECD3E-EE8B-4010-A7B5-A0E7EF035E93}"/>
              </a:ext>
            </a:extLst>
          </p:cNvPr>
          <p:cNvSpPr txBox="1"/>
          <p:nvPr/>
        </p:nvSpPr>
        <p:spPr>
          <a:xfrm>
            <a:off x="7526727" y="1341743"/>
            <a:ext cx="162646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/>
              <a:t>Transformer</a:t>
            </a:r>
            <a:endParaRPr lang="zh-CN" altLang="en-US" b="1" dirty="0"/>
          </a:p>
        </p:txBody>
      </p: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5C1CFFE3-167B-4AF1-BDCF-6C16F2B5D333}"/>
              </a:ext>
            </a:extLst>
          </p:cNvPr>
          <p:cNvCxnSpPr>
            <a:cxnSpLocks/>
          </p:cNvCxnSpPr>
          <p:nvPr/>
        </p:nvCxnSpPr>
        <p:spPr>
          <a:xfrm>
            <a:off x="6172358" y="3324903"/>
            <a:ext cx="770965" cy="9869"/>
          </a:xfrm>
          <a:prstGeom prst="straightConnector1">
            <a:avLst/>
          </a:prstGeom>
          <a:ln w="28575">
            <a:solidFill>
              <a:srgbClr val="C7A48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4A0BCF45-0516-4736-91FC-062FEEFA4DDF}"/>
              </a:ext>
            </a:extLst>
          </p:cNvPr>
          <p:cNvCxnSpPr>
            <a:cxnSpLocks/>
          </p:cNvCxnSpPr>
          <p:nvPr/>
        </p:nvCxnSpPr>
        <p:spPr>
          <a:xfrm>
            <a:off x="9612601" y="3343736"/>
            <a:ext cx="770965" cy="9869"/>
          </a:xfrm>
          <a:prstGeom prst="straightConnector1">
            <a:avLst/>
          </a:prstGeom>
          <a:ln w="28575">
            <a:solidFill>
              <a:srgbClr val="C7A48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>
            <a:extLst>
              <a:ext uri="{FF2B5EF4-FFF2-40B4-BE49-F238E27FC236}">
                <a16:creationId xmlns:a16="http://schemas.microsoft.com/office/drawing/2014/main" id="{DDD3F8BF-AE7D-4210-947D-48B70B384921}"/>
              </a:ext>
            </a:extLst>
          </p:cNvPr>
          <p:cNvSpPr txBox="1"/>
          <p:nvPr/>
        </p:nvSpPr>
        <p:spPr>
          <a:xfrm>
            <a:off x="10659295" y="3137426"/>
            <a:ext cx="8596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/>
              <a:t>Good?</a:t>
            </a:r>
            <a:endParaRPr lang="zh-CN" altLang="en-US" b="1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8AD4A3AC-E18D-49F4-A8FA-B5AB5C97C9A5}"/>
              </a:ext>
            </a:extLst>
          </p:cNvPr>
          <p:cNvSpPr txBox="1"/>
          <p:nvPr/>
        </p:nvSpPr>
        <p:spPr>
          <a:xfrm>
            <a:off x="929105" y="791305"/>
            <a:ext cx="16728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/>
              <a:t>Cross-testing</a:t>
            </a:r>
            <a:endParaRPr lang="zh-CN" altLang="en-US" b="1" dirty="0"/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010FE122-AED5-48D7-9FF9-6FAEE67058E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79771" y="2079486"/>
            <a:ext cx="935998" cy="9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8775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000">
        <p159:morph option="byObject"/>
      </p:transition>
    </mc:Choice>
    <mc:Fallback xmlns="">
      <p:transition spd="slow" advTm="3000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05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cs typeface="+mn-ea"/>
                <a:sym typeface="+mn-lt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cs typeface="+mn-ea"/>
                <a:sym typeface="+mn-lt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9" name="标题占位符 1">
            <a:extLst>
              <a:ext uri="{FF2B5EF4-FFF2-40B4-BE49-F238E27FC236}">
                <a16:creationId xmlns:a16="http://schemas.microsoft.com/office/drawing/2014/main" id="{D7B251A9-C9D0-42AC-893C-DDF796B5D1D9}"/>
              </a:ext>
            </a:extLst>
          </p:cNvPr>
          <p:cNvSpPr txBox="1"/>
          <p:nvPr/>
        </p:nvSpPr>
        <p:spPr>
          <a:xfrm>
            <a:off x="1056438" y="137746"/>
            <a:ext cx="5435600" cy="506497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sym typeface="+mn-ea"/>
              </a:rPr>
              <a:t>Experiments</a:t>
            </a: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5CEC68E-C1BD-45C6-9B20-610A18AC12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3333" y="850235"/>
            <a:ext cx="6225333" cy="5100507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CAFAA04C-C90D-4519-BAC9-98B59F928696}"/>
              </a:ext>
            </a:extLst>
          </p:cNvPr>
          <p:cNvSpPr txBox="1"/>
          <p:nvPr/>
        </p:nvSpPr>
        <p:spPr>
          <a:xfrm>
            <a:off x="965199" y="893099"/>
            <a:ext cx="166021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 err="1"/>
              <a:t>iGOS</a:t>
            </a:r>
            <a:r>
              <a:rPr lang="en-US" altLang="zh-CN" b="1" dirty="0"/>
              <a:t>++</a:t>
            </a:r>
          </a:p>
          <a:p>
            <a:r>
              <a:rPr lang="en-US" altLang="zh-CN" b="1" dirty="0"/>
              <a:t>Kernel  PCA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1925827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05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cs typeface="+mn-ea"/>
                <a:sym typeface="+mn-lt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cs typeface="+mn-ea"/>
                <a:sym typeface="+mn-lt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9" name="标题占位符 1">
            <a:extLst>
              <a:ext uri="{FF2B5EF4-FFF2-40B4-BE49-F238E27FC236}">
                <a16:creationId xmlns:a16="http://schemas.microsoft.com/office/drawing/2014/main" id="{D7B251A9-C9D0-42AC-893C-DDF796B5D1D9}"/>
              </a:ext>
            </a:extLst>
          </p:cNvPr>
          <p:cNvSpPr txBox="1"/>
          <p:nvPr/>
        </p:nvSpPr>
        <p:spPr>
          <a:xfrm>
            <a:off x="1056438" y="137746"/>
            <a:ext cx="5435600" cy="506497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sym typeface="+mn-ea"/>
              </a:rPr>
              <a:t>Experiments</a:t>
            </a: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1C6A9B0-9584-415A-B7E8-BC934FFAD23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036"/>
          <a:stretch/>
        </p:blipFill>
        <p:spPr>
          <a:xfrm>
            <a:off x="2842040" y="893099"/>
            <a:ext cx="6507919" cy="5536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580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05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cs typeface="+mn-ea"/>
                <a:sym typeface="+mn-lt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cs typeface="+mn-ea"/>
                <a:sym typeface="+mn-lt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9" name="标题占位符 1">
            <a:extLst>
              <a:ext uri="{FF2B5EF4-FFF2-40B4-BE49-F238E27FC236}">
                <a16:creationId xmlns:a16="http://schemas.microsoft.com/office/drawing/2014/main" id="{D7B251A9-C9D0-42AC-893C-DDF796B5D1D9}"/>
              </a:ext>
            </a:extLst>
          </p:cNvPr>
          <p:cNvSpPr txBox="1"/>
          <p:nvPr/>
        </p:nvSpPr>
        <p:spPr>
          <a:xfrm>
            <a:off x="1056438" y="137746"/>
            <a:ext cx="5435600" cy="506497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sym typeface="+mn-ea"/>
              </a:rPr>
              <a:t>Experiments</a:t>
            </a: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604AC49-02D0-4FE2-90CD-57E0F59778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1890" y="948790"/>
            <a:ext cx="9828219" cy="5328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402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01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cs typeface="+mn-ea"/>
                <a:sym typeface="+mn-lt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cs typeface="+mn-ea"/>
                <a:sym typeface="+mn-lt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9" name="标题占位符 1">
            <a:extLst>
              <a:ext uri="{FF2B5EF4-FFF2-40B4-BE49-F238E27FC236}">
                <a16:creationId xmlns:a16="http://schemas.microsoft.com/office/drawing/2014/main" id="{D7B251A9-C9D0-42AC-893C-DDF796B5D1D9}"/>
              </a:ext>
            </a:extLst>
          </p:cNvPr>
          <p:cNvSpPr txBox="1"/>
          <p:nvPr/>
        </p:nvSpPr>
        <p:spPr>
          <a:xfrm>
            <a:off x="1056438" y="149511"/>
            <a:ext cx="5435600" cy="506497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sym typeface="+mn-ea"/>
              </a:rPr>
              <a:t>Title and Authors</a:t>
            </a: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j-cs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112C8B3-869E-471B-8428-76DEAD82555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14" t="23477" r="3982"/>
          <a:stretch/>
        </p:blipFill>
        <p:spPr>
          <a:xfrm>
            <a:off x="4549686" y="788544"/>
            <a:ext cx="6969214" cy="5766975"/>
          </a:xfrm>
          <a:prstGeom prst="rect">
            <a:avLst/>
          </a:prstGeom>
        </p:spPr>
      </p:pic>
      <p:sp>
        <p:nvSpPr>
          <p:cNvPr id="17" name="箭头: 右 16">
            <a:extLst>
              <a:ext uri="{FF2B5EF4-FFF2-40B4-BE49-F238E27FC236}">
                <a16:creationId xmlns:a16="http://schemas.microsoft.com/office/drawing/2014/main" id="{746A618D-E880-4909-8FE9-BE10045D5040}"/>
              </a:ext>
            </a:extLst>
          </p:cNvPr>
          <p:cNvSpPr/>
          <p:nvPr/>
        </p:nvSpPr>
        <p:spPr>
          <a:xfrm rot="2383937">
            <a:off x="4107563" y="2379234"/>
            <a:ext cx="443523" cy="365942"/>
          </a:xfrm>
          <a:prstGeom prst="rightArrow">
            <a:avLst/>
          </a:prstGeom>
          <a:solidFill>
            <a:srgbClr val="02C693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1BEA877-8515-4817-ADA1-23D4B724C8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399" y="864818"/>
            <a:ext cx="3889287" cy="988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9651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000">
        <p159:morph option="byObject"/>
      </p:transition>
    </mc:Choice>
    <mc:Fallback xmlns="">
      <p:transition spd="slow" advTm="3000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600" i="1" dirty="0">
                  <a:solidFill>
                    <a:prstClr val="white"/>
                  </a:solidFill>
                  <a:latin typeface="+mn-ea"/>
                  <a:cs typeface="+mn-ea"/>
                  <a:sym typeface="+mn-lt"/>
                </a:rPr>
                <a:t>06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+mn-ea"/>
                <a:sym typeface="+mn-lt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cs typeface="+mn-ea"/>
                <a:sym typeface="+mn-lt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cs typeface="+mn-ea"/>
                <a:sym typeface="+mn-lt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3" name="标题占位符 1">
            <a:extLst>
              <a:ext uri="{FF2B5EF4-FFF2-40B4-BE49-F238E27FC236}">
                <a16:creationId xmlns:a16="http://schemas.microsoft.com/office/drawing/2014/main" id="{8F8291CA-6484-4B77-87DC-56D5C8367F09}"/>
              </a:ext>
            </a:extLst>
          </p:cNvPr>
          <p:cNvSpPr txBox="1"/>
          <p:nvPr/>
        </p:nvSpPr>
        <p:spPr>
          <a:xfrm>
            <a:off x="1056438" y="137746"/>
            <a:ext cx="5435600" cy="506497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Conclusion</a:t>
            </a: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71280C3-971D-441E-8721-BBBCAF5FEF40}"/>
              </a:ext>
            </a:extLst>
          </p:cNvPr>
          <p:cNvSpPr txBox="1"/>
          <p:nvPr/>
        </p:nvSpPr>
        <p:spPr>
          <a:xfrm>
            <a:off x="1056438" y="1201271"/>
            <a:ext cx="6420127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b="1" dirty="0"/>
              <a:t>Transformer</a:t>
            </a:r>
            <a:r>
              <a:rPr lang="zh-CN" altLang="en-US" dirty="0"/>
              <a:t>更具有组合性，</a:t>
            </a:r>
            <a:r>
              <a:rPr lang="en-US" altLang="zh-CN" sz="2000" b="1" dirty="0"/>
              <a:t>CNN</a:t>
            </a:r>
            <a:r>
              <a:rPr lang="zh-CN" altLang="en-US" dirty="0"/>
              <a:t>更具有析取性</a:t>
            </a:r>
            <a:endParaRPr lang="en-US" altLang="zh-CN" dirty="0"/>
          </a:p>
          <a:p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不同类型的模型通过关注</a:t>
            </a:r>
            <a:r>
              <a:rPr lang="zh-CN" altLang="en-US" b="1" dirty="0"/>
              <a:t>不同的特征</a:t>
            </a:r>
            <a:r>
              <a:rPr lang="zh-CN" altLang="en-US" dirty="0"/>
              <a:t>来达到高准确度决策</a:t>
            </a:r>
            <a:endParaRPr lang="en-US" altLang="zh-CN" dirty="0"/>
          </a:p>
          <a:p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b="1" dirty="0"/>
              <a:t>BN</a:t>
            </a:r>
            <a:r>
              <a:rPr lang="zh-CN" altLang="en-US" dirty="0"/>
              <a:t>能使模型更趋向于具有</a:t>
            </a:r>
            <a:r>
              <a:rPr lang="zh-CN" altLang="en-US" b="1" dirty="0"/>
              <a:t>析取性</a:t>
            </a:r>
            <a:endParaRPr lang="en-US" altLang="zh-CN" b="1" dirty="0"/>
          </a:p>
          <a:p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优秀的模型：模块与</a:t>
            </a:r>
            <a:r>
              <a:rPr lang="zh-CN" altLang="en-US" b="1" dirty="0"/>
              <a:t>设计机制</a:t>
            </a:r>
            <a:endParaRPr lang="en-US" altLang="zh-CN" b="1" dirty="0"/>
          </a:p>
        </p:txBody>
      </p:sp>
    </p:spTree>
    <p:extLst>
      <p:ext uri="{BB962C8B-B14F-4D97-AF65-F5344CB8AC3E}">
        <p14:creationId xmlns:p14="http://schemas.microsoft.com/office/powerpoint/2010/main" val="2859170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1951492"/>
            <a:ext cx="12192001" cy="1838567"/>
          </a:xfrm>
          <a:prstGeom prst="rect">
            <a:avLst/>
          </a:prstGeom>
          <a:solidFill>
            <a:srgbClr val="1C62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765">
              <a:defRPr/>
            </a:pPr>
            <a:endParaRPr lang="zh-CN" altLang="en-US" sz="180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644784" y="2252225"/>
            <a:ext cx="37931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3765">
              <a:defRPr/>
            </a:pPr>
            <a:r>
              <a:rPr lang="zh-CN" altLang="en-US" sz="5400" b="1" dirty="0">
                <a:solidFill>
                  <a:prstClr val="white"/>
                </a:solidFill>
                <a:cs typeface="+mn-ea"/>
                <a:sym typeface="+mn-lt"/>
              </a:rPr>
              <a:t>感 谢 聆 听</a:t>
            </a:r>
          </a:p>
        </p:txBody>
      </p:sp>
      <p:sp>
        <p:nvSpPr>
          <p:cNvPr id="12" name="椭圆 11"/>
          <p:cNvSpPr/>
          <p:nvPr/>
        </p:nvSpPr>
        <p:spPr>
          <a:xfrm>
            <a:off x="1524353" y="1558640"/>
            <a:ext cx="2624273" cy="262427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765">
              <a:defRPr/>
            </a:pPr>
            <a:endParaRPr lang="zh-CN" altLang="en-US" sz="1800">
              <a:solidFill>
                <a:prstClr val="white"/>
              </a:solidFill>
              <a:cs typeface="+mn-ea"/>
              <a:sym typeface="+mn-lt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181" y="1418982"/>
            <a:ext cx="3140616" cy="290358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751" y="212782"/>
            <a:ext cx="1966449" cy="575997"/>
          </a:xfrm>
          <a:prstGeom prst="rect">
            <a:avLst/>
          </a:prstGeom>
        </p:spPr>
      </p:pic>
      <p:sp>
        <p:nvSpPr>
          <p:cNvPr id="19" name="矩形 18"/>
          <p:cNvSpPr/>
          <p:nvPr/>
        </p:nvSpPr>
        <p:spPr>
          <a:xfrm>
            <a:off x="6444598" y="3263845"/>
            <a:ext cx="6498497" cy="276956"/>
          </a:xfrm>
          <a:prstGeom prst="rect">
            <a:avLst/>
          </a:prstGeom>
        </p:spPr>
        <p:txBody>
          <a:bodyPr wrap="square" lIns="91397" tIns="45699" rIns="91397" bIns="45699">
            <a:spAutoFit/>
          </a:bodyPr>
          <a:lstStyle/>
          <a:p>
            <a:pPr defTabSz="913765">
              <a:defRPr/>
            </a:pPr>
            <a:r>
              <a:rPr lang="en-US" altLang="zh-CN" sz="1200" b="1" dirty="0">
                <a:solidFill>
                  <a:prstClr val="white"/>
                </a:solidFill>
                <a:cs typeface="+mn-ea"/>
                <a:sym typeface="+mn-lt"/>
              </a:rPr>
              <a:t>THANKS FOR ALL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000"/>
    </mc:Choice>
    <mc:Fallback xmlns="">
      <p:transition advClick="0" advTm="1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 22">
            <a:extLst>
              <a:ext uri="{FF2B5EF4-FFF2-40B4-BE49-F238E27FC236}">
                <a16:creationId xmlns:a16="http://schemas.microsoft.com/office/drawing/2014/main" id="{E1079CDB-3D7F-470A-B75E-1642661D8F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742" t="6117" b="14453"/>
          <a:stretch/>
        </p:blipFill>
        <p:spPr>
          <a:xfrm>
            <a:off x="4489522" y="1567228"/>
            <a:ext cx="3045376" cy="3723543"/>
          </a:xfrm>
          <a:prstGeom prst="rect">
            <a:avLst/>
          </a:prstGeom>
        </p:spPr>
      </p:pic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02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cs typeface="+mn-ea"/>
                <a:sym typeface="+mn-lt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cs typeface="+mn-ea"/>
                <a:sym typeface="+mn-lt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7" name="标题占位符 1">
            <a:extLst>
              <a:ext uri="{FF2B5EF4-FFF2-40B4-BE49-F238E27FC236}">
                <a16:creationId xmlns:a16="http://schemas.microsoft.com/office/drawing/2014/main" id="{35CE67DA-8DF0-4A90-BBA9-237E6B31F313}"/>
              </a:ext>
            </a:extLst>
          </p:cNvPr>
          <p:cNvSpPr txBox="1"/>
          <p:nvPr/>
        </p:nvSpPr>
        <p:spPr>
          <a:xfrm>
            <a:off x="1042966" y="149511"/>
            <a:ext cx="5435600" cy="506497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sym typeface="+mn-ea"/>
              </a:rPr>
              <a:t>Introduction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9E97B719-A57E-4456-9706-897F55952156}"/>
              </a:ext>
            </a:extLst>
          </p:cNvPr>
          <p:cNvSpPr txBox="1"/>
          <p:nvPr/>
        </p:nvSpPr>
        <p:spPr>
          <a:xfrm>
            <a:off x="965200" y="893099"/>
            <a:ext cx="6096000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/>
              <a:t>Decision-Making</a:t>
            </a:r>
            <a:endParaRPr lang="en-US" altLang="zh-CN" sz="2000" b="1" dirty="0"/>
          </a:p>
          <a:p>
            <a:endParaRPr lang="en-US" altLang="zh-CN" sz="2400" b="1" dirty="0"/>
          </a:p>
          <a:p>
            <a:endParaRPr lang="en-US" altLang="zh-CN" sz="2400" b="1" dirty="0"/>
          </a:p>
          <a:p>
            <a:r>
              <a:rPr lang="en-US" altLang="zh-CN" sz="2000" b="1" dirty="0"/>
              <a:t>Difference: Transformer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&amp;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CNN</a:t>
            </a:r>
          </a:p>
          <a:p>
            <a:endParaRPr lang="zh-CN" altLang="en-US" sz="2400" b="1" dirty="0"/>
          </a:p>
        </p:txBody>
      </p:sp>
      <p:pic>
        <p:nvPicPr>
          <p:cNvPr id="24" name="Picture 2" descr="图解CNN系列二：卷积神经网络各层结构 - 知乎">
            <a:extLst>
              <a:ext uri="{FF2B5EF4-FFF2-40B4-BE49-F238E27FC236}">
                <a16:creationId xmlns:a16="http://schemas.microsoft.com/office/drawing/2014/main" id="{366CCFD6-CD9D-4423-B10E-D360884E9F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38" t="6699" r="17240" b="9530"/>
          <a:stretch/>
        </p:blipFill>
        <p:spPr bwMode="auto">
          <a:xfrm rot="5400000">
            <a:off x="7522829" y="2086367"/>
            <a:ext cx="3727080" cy="2688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72973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000">
        <p159:morph option="byObject"/>
      </p:transition>
    </mc:Choice>
    <mc:Fallback xmlns="">
      <p:transition spd="slow" advTm="300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>
            <a:extLst>
              <a:ext uri="{FF2B5EF4-FFF2-40B4-BE49-F238E27FC236}">
                <a16:creationId xmlns:a16="http://schemas.microsoft.com/office/drawing/2014/main" id="{21862244-4D26-42E4-9EC8-37D2258CC5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742" t="6117" b="14453"/>
          <a:stretch/>
        </p:blipFill>
        <p:spPr>
          <a:xfrm>
            <a:off x="4489522" y="1567228"/>
            <a:ext cx="3045376" cy="3723543"/>
          </a:xfrm>
          <a:prstGeom prst="rect">
            <a:avLst/>
          </a:prstGeom>
        </p:spPr>
      </p:pic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02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cs typeface="+mn-ea"/>
                <a:sym typeface="+mn-lt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cs typeface="+mn-ea"/>
                <a:sym typeface="+mn-lt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7" name="标题占位符 1">
            <a:extLst>
              <a:ext uri="{FF2B5EF4-FFF2-40B4-BE49-F238E27FC236}">
                <a16:creationId xmlns:a16="http://schemas.microsoft.com/office/drawing/2014/main" id="{35CE67DA-8DF0-4A90-BBA9-237E6B31F313}"/>
              </a:ext>
            </a:extLst>
          </p:cNvPr>
          <p:cNvSpPr txBox="1"/>
          <p:nvPr/>
        </p:nvSpPr>
        <p:spPr>
          <a:xfrm>
            <a:off x="1042966" y="149511"/>
            <a:ext cx="5435600" cy="506497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sym typeface="+mn-ea"/>
              </a:rPr>
              <a:t>Introduction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9068E7B1-AD94-4F1C-9BAC-F88F0149B54C}"/>
              </a:ext>
            </a:extLst>
          </p:cNvPr>
          <p:cNvSpPr txBox="1"/>
          <p:nvPr/>
        </p:nvSpPr>
        <p:spPr>
          <a:xfrm>
            <a:off x="965199" y="932552"/>
            <a:ext cx="4888754" cy="1508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b="1" dirty="0"/>
              <a:t>Sub-Explanation Counting(</a:t>
            </a:r>
            <a:r>
              <a:rPr lang="zh-CN" altLang="en-US" sz="1600" dirty="0"/>
              <a:t>子解释计数</a:t>
            </a:r>
            <a:r>
              <a:rPr lang="en-US" altLang="zh-CN" sz="2000" b="1" dirty="0"/>
              <a:t>)</a:t>
            </a:r>
          </a:p>
          <a:p>
            <a:endParaRPr lang="en-US" altLang="zh-CN" dirty="0"/>
          </a:p>
          <a:p>
            <a:r>
              <a:rPr lang="en-US" altLang="zh-CN" dirty="0"/>
              <a:t>        Compositional</a:t>
            </a:r>
            <a:r>
              <a:rPr lang="zh-CN" altLang="en-US" dirty="0"/>
              <a:t>：</a:t>
            </a:r>
            <a:r>
              <a:rPr lang="zh-CN" altLang="en-US" sz="1600" dirty="0"/>
              <a:t>组合性</a:t>
            </a:r>
            <a:endParaRPr lang="en-US" altLang="zh-CN" dirty="0"/>
          </a:p>
          <a:p>
            <a:r>
              <a:rPr lang="en-US" altLang="zh-CN" dirty="0"/>
              <a:t>        Disjunctive</a:t>
            </a:r>
            <a:r>
              <a:rPr lang="zh-CN" altLang="en-US" dirty="0"/>
              <a:t>：     </a:t>
            </a:r>
            <a:r>
              <a:rPr lang="zh-CN" altLang="en-US" sz="1600" dirty="0"/>
              <a:t>分离性、析取性</a:t>
            </a:r>
            <a:endParaRPr lang="en-US" altLang="zh-CN" sz="1600" dirty="0"/>
          </a:p>
          <a:p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386DF86C-27B9-46C7-8045-46F5E6A604A5}"/>
              </a:ext>
            </a:extLst>
          </p:cNvPr>
          <p:cNvSpPr txBox="1"/>
          <p:nvPr/>
        </p:nvSpPr>
        <p:spPr>
          <a:xfrm>
            <a:off x="988560" y="2440657"/>
            <a:ext cx="292901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b="1" dirty="0"/>
              <a:t>Cross-testing(</a:t>
            </a:r>
            <a:r>
              <a:rPr lang="zh-CN" altLang="en-US" sz="1600" dirty="0"/>
              <a:t>交叉测试</a:t>
            </a:r>
            <a:r>
              <a:rPr lang="en-US" altLang="zh-CN" sz="2000" b="1" dirty="0"/>
              <a:t>)</a:t>
            </a:r>
            <a:endParaRPr lang="zh-CN" altLang="en-US" b="1" dirty="0"/>
          </a:p>
        </p:txBody>
      </p:sp>
      <p:pic>
        <p:nvPicPr>
          <p:cNvPr id="21" name="Picture 2" descr="图解CNN系列二：卷积神经网络各层结构 - 知乎">
            <a:extLst>
              <a:ext uri="{FF2B5EF4-FFF2-40B4-BE49-F238E27FC236}">
                <a16:creationId xmlns:a16="http://schemas.microsoft.com/office/drawing/2014/main" id="{059D4BA6-DB8D-4FC4-AD64-11EDC6CDED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38" t="6699" r="17240" b="9530"/>
          <a:stretch/>
        </p:blipFill>
        <p:spPr bwMode="auto">
          <a:xfrm rot="5400000">
            <a:off x="7522829" y="2086367"/>
            <a:ext cx="3727080" cy="2688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62336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000">
        <p159:morph option="byObject"/>
      </p:transition>
    </mc:Choice>
    <mc:Fallback xmlns="">
      <p:transition spd="slow" advTm="300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4280662A-603A-408F-9D01-0530C16CE57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2967" y="1607957"/>
            <a:ext cx="5462387" cy="3640702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effectLst>
            <a:softEdge rad="0"/>
          </a:effectLst>
        </p:spPr>
      </p:pic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02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cs typeface="+mn-ea"/>
                <a:sym typeface="+mn-lt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cs typeface="+mn-ea"/>
                <a:sym typeface="+mn-lt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7" name="标题占位符 1">
            <a:extLst>
              <a:ext uri="{FF2B5EF4-FFF2-40B4-BE49-F238E27FC236}">
                <a16:creationId xmlns:a16="http://schemas.microsoft.com/office/drawing/2014/main" id="{35CE67DA-8DF0-4A90-BBA9-237E6B31F313}"/>
              </a:ext>
            </a:extLst>
          </p:cNvPr>
          <p:cNvSpPr txBox="1"/>
          <p:nvPr/>
        </p:nvSpPr>
        <p:spPr>
          <a:xfrm>
            <a:off x="1042966" y="149511"/>
            <a:ext cx="5435600" cy="506497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sym typeface="+mn-ea"/>
              </a:rPr>
              <a:t>Introduction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EAD184CF-260A-4DC7-A864-365C8020E3F7}"/>
              </a:ext>
            </a:extLst>
          </p:cNvPr>
          <p:cNvSpPr txBox="1"/>
          <p:nvPr/>
        </p:nvSpPr>
        <p:spPr>
          <a:xfrm>
            <a:off x="929105" y="791305"/>
            <a:ext cx="956856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/>
              <a:t>Sub-Explanation Counting </a:t>
            </a:r>
            <a:r>
              <a:rPr lang="en-US" altLang="zh-CN" sz="1800" b="1" i="1" dirty="0">
                <a:solidFill>
                  <a:srgbClr val="02C693"/>
                </a:solidFill>
              </a:rPr>
              <a:t>based </a:t>
            </a:r>
            <a:r>
              <a:rPr lang="en-US" altLang="zh-CN" b="1" i="1" dirty="0">
                <a:solidFill>
                  <a:srgbClr val="02C693"/>
                </a:solidFill>
              </a:rPr>
              <a:t>on</a:t>
            </a:r>
            <a:r>
              <a:rPr lang="zh-CN" altLang="en-US" b="1" i="1" dirty="0">
                <a:solidFill>
                  <a:srgbClr val="02C693"/>
                </a:solidFill>
              </a:rPr>
              <a:t> </a:t>
            </a:r>
            <a:endParaRPr lang="en-US" altLang="zh-CN" b="1" i="1" dirty="0">
              <a:solidFill>
                <a:srgbClr val="02C693"/>
              </a:solidFill>
            </a:endParaRPr>
          </a:p>
          <a:p>
            <a:r>
              <a:rPr lang="en-US" altLang="zh-CN" dirty="0"/>
              <a:t>Inimally Sufficient Explanations </a:t>
            </a:r>
            <a:r>
              <a:rPr lang="en-US" altLang="zh-CN" sz="1600" b="1" dirty="0"/>
              <a:t>(MSEs, </a:t>
            </a:r>
            <a:r>
              <a:rPr lang="zh-CN" altLang="en-US" sz="1600" dirty="0"/>
              <a:t>最小充分解释</a:t>
            </a:r>
            <a:r>
              <a:rPr lang="en-US" altLang="zh-CN" sz="1600" b="1" dirty="0"/>
              <a:t>)</a:t>
            </a:r>
            <a:endParaRPr lang="zh-CN" altLang="en-US" sz="1600" b="1" dirty="0"/>
          </a:p>
        </p:txBody>
      </p:sp>
      <p:graphicFrame>
        <p:nvGraphicFramePr>
          <p:cNvPr id="9" name="表格 9">
            <a:extLst>
              <a:ext uri="{FF2B5EF4-FFF2-40B4-BE49-F238E27FC236}">
                <a16:creationId xmlns:a16="http://schemas.microsoft.com/office/drawing/2014/main" id="{C53506C7-A52C-43D5-AB87-488BA16713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3905356"/>
              </p:ext>
            </p:extLst>
          </p:nvPr>
        </p:nvGraphicFramePr>
        <p:xfrm>
          <a:off x="1042966" y="1607957"/>
          <a:ext cx="5462384" cy="364070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82798">
                  <a:extLst>
                    <a:ext uri="{9D8B030D-6E8A-4147-A177-3AD203B41FA5}">
                      <a16:colId xmlns:a16="http://schemas.microsoft.com/office/drawing/2014/main" val="2231411081"/>
                    </a:ext>
                  </a:extLst>
                </a:gridCol>
                <a:gridCol w="682798">
                  <a:extLst>
                    <a:ext uri="{9D8B030D-6E8A-4147-A177-3AD203B41FA5}">
                      <a16:colId xmlns:a16="http://schemas.microsoft.com/office/drawing/2014/main" val="428891599"/>
                    </a:ext>
                  </a:extLst>
                </a:gridCol>
                <a:gridCol w="682798">
                  <a:extLst>
                    <a:ext uri="{9D8B030D-6E8A-4147-A177-3AD203B41FA5}">
                      <a16:colId xmlns:a16="http://schemas.microsoft.com/office/drawing/2014/main" val="3087074229"/>
                    </a:ext>
                  </a:extLst>
                </a:gridCol>
                <a:gridCol w="682798">
                  <a:extLst>
                    <a:ext uri="{9D8B030D-6E8A-4147-A177-3AD203B41FA5}">
                      <a16:colId xmlns:a16="http://schemas.microsoft.com/office/drawing/2014/main" val="4017700422"/>
                    </a:ext>
                  </a:extLst>
                </a:gridCol>
                <a:gridCol w="682798">
                  <a:extLst>
                    <a:ext uri="{9D8B030D-6E8A-4147-A177-3AD203B41FA5}">
                      <a16:colId xmlns:a16="http://schemas.microsoft.com/office/drawing/2014/main" val="3918621730"/>
                    </a:ext>
                  </a:extLst>
                </a:gridCol>
                <a:gridCol w="682798">
                  <a:extLst>
                    <a:ext uri="{9D8B030D-6E8A-4147-A177-3AD203B41FA5}">
                      <a16:colId xmlns:a16="http://schemas.microsoft.com/office/drawing/2014/main" val="4117735367"/>
                    </a:ext>
                  </a:extLst>
                </a:gridCol>
                <a:gridCol w="682798">
                  <a:extLst>
                    <a:ext uri="{9D8B030D-6E8A-4147-A177-3AD203B41FA5}">
                      <a16:colId xmlns:a16="http://schemas.microsoft.com/office/drawing/2014/main" val="3391255325"/>
                    </a:ext>
                  </a:extLst>
                </a:gridCol>
                <a:gridCol w="682798">
                  <a:extLst>
                    <a:ext uri="{9D8B030D-6E8A-4147-A177-3AD203B41FA5}">
                      <a16:colId xmlns:a16="http://schemas.microsoft.com/office/drawing/2014/main" val="891224205"/>
                    </a:ext>
                  </a:extLst>
                </a:gridCol>
              </a:tblGrid>
              <a:tr h="606784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5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6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7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b="0" dirty="0">
                          <a:solidFill>
                            <a:schemeClr val="bg1"/>
                          </a:solidFill>
                        </a:rPr>
                        <a:t>8</a:t>
                      </a:r>
                      <a:endParaRPr lang="zh-CN" altLang="en-US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1656100"/>
                  </a:ext>
                </a:extLst>
              </a:tr>
              <a:tr h="606784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88DBF8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88DBF8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88DBF8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88DBF8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88DBF8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bg1"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963660"/>
                  </a:ext>
                </a:extLst>
              </a:tr>
              <a:tr h="606784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rgbClr val="88DBF8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88DBF8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88DBF8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88DBF8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88DBF8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bg1"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8735505"/>
                  </a:ext>
                </a:extLst>
              </a:tr>
              <a:tr h="606784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rgbClr val="88DBF8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88DBF8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88DBF8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88DBF8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88DBF8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bg1"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1721135"/>
                  </a:ext>
                </a:extLst>
              </a:tr>
              <a:tr h="606784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88DBF8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rgbClr val="88DBF8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rgbClr val="88DBF8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88DBF8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88DBF8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bg1"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521346"/>
                  </a:ext>
                </a:extLst>
              </a:tr>
              <a:tr h="606784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rgbClr val="88DBF8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rgbClr val="88DBF8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rgbClr val="88DBF8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rgbClr val="88DBF8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88DBF8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bg1"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6044141"/>
                  </a:ext>
                </a:extLst>
              </a:tr>
            </a:tbl>
          </a:graphicData>
        </a:graphic>
      </p:graphicFrame>
      <p:pic>
        <p:nvPicPr>
          <p:cNvPr id="19" name="图片 18">
            <a:extLst>
              <a:ext uri="{FF2B5EF4-FFF2-40B4-BE49-F238E27FC236}">
                <a16:creationId xmlns:a16="http://schemas.microsoft.com/office/drawing/2014/main" id="{41003F02-FD72-49E2-9E71-DAA6C910F5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2503" y="1206193"/>
            <a:ext cx="2843907" cy="1895475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0D903EB9-9BD7-463C-953F-A9A4A3C4BF7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/>
          <a:stretch/>
        </p:blipFill>
        <p:spPr>
          <a:xfrm>
            <a:off x="6649006" y="4029611"/>
            <a:ext cx="1380952" cy="1219048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4CF328D6-419A-40C0-BABE-DA70ECFB73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88267" y="3448659"/>
            <a:ext cx="1352381" cy="1800000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E2E71A50-8228-4B39-B936-86F7EF06383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1563"/>
          <a:stretch/>
        </p:blipFill>
        <p:spPr>
          <a:xfrm>
            <a:off x="10298957" y="3448659"/>
            <a:ext cx="1323810" cy="1800000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1EE88CE8-6AA9-4C75-9A2D-08B8B5B363A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980397" y="3096278"/>
            <a:ext cx="935998" cy="933333"/>
          </a:xfrm>
          <a:prstGeom prst="rect">
            <a:avLst/>
          </a:prstGeom>
        </p:spPr>
      </p:pic>
      <p:sp>
        <p:nvSpPr>
          <p:cNvPr id="43" name="文本框 42">
            <a:extLst>
              <a:ext uri="{FF2B5EF4-FFF2-40B4-BE49-F238E27FC236}">
                <a16:creationId xmlns:a16="http://schemas.microsoft.com/office/drawing/2014/main" id="{5DDA9E1D-889C-4105-BDF0-AC204D8B99D7}"/>
              </a:ext>
            </a:extLst>
          </p:cNvPr>
          <p:cNvSpPr txBox="1"/>
          <p:nvPr/>
        </p:nvSpPr>
        <p:spPr>
          <a:xfrm>
            <a:off x="8792554" y="832643"/>
            <a:ext cx="69047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/>
              <a:t>96%</a:t>
            </a:r>
            <a:endParaRPr lang="zh-CN" altLang="en-US" b="1" dirty="0"/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6B06DBCE-0931-44F7-A2A8-3B7B7C32C481}"/>
              </a:ext>
            </a:extLst>
          </p:cNvPr>
          <p:cNvSpPr txBox="1"/>
          <p:nvPr/>
        </p:nvSpPr>
        <p:spPr>
          <a:xfrm>
            <a:off x="6994244" y="5309164"/>
            <a:ext cx="69047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/>
              <a:t>98%</a:t>
            </a:r>
            <a:endParaRPr lang="zh-CN" altLang="en-US" b="1" dirty="0"/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F196186C-6219-408C-A6F0-2AB97DDB89F8}"/>
              </a:ext>
            </a:extLst>
          </p:cNvPr>
          <p:cNvSpPr txBox="1"/>
          <p:nvPr/>
        </p:nvSpPr>
        <p:spPr>
          <a:xfrm>
            <a:off x="8819218" y="5309164"/>
            <a:ext cx="69047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/>
              <a:t>93%</a:t>
            </a:r>
            <a:endParaRPr lang="zh-CN" altLang="en-US" b="1" dirty="0"/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8DDF50BE-BB83-4AE8-B434-64A239378965}"/>
              </a:ext>
            </a:extLst>
          </p:cNvPr>
          <p:cNvSpPr txBox="1"/>
          <p:nvPr/>
        </p:nvSpPr>
        <p:spPr>
          <a:xfrm>
            <a:off x="10615624" y="5309164"/>
            <a:ext cx="69047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/>
              <a:t>91%</a:t>
            </a:r>
            <a:endParaRPr lang="zh-CN" altLang="en-US" b="1" dirty="0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A2C9B41E-D732-49D1-9346-B4118C494939}"/>
              </a:ext>
            </a:extLst>
          </p:cNvPr>
          <p:cNvSpPr txBox="1"/>
          <p:nvPr/>
        </p:nvSpPr>
        <p:spPr>
          <a:xfrm>
            <a:off x="4250376" y="6109001"/>
            <a:ext cx="755916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b="1" i="1" dirty="0"/>
              <a:t>One Explanation is Not Enough: Structured Attention Graphs for Image Classification</a:t>
            </a:r>
            <a:endParaRPr lang="zh-CN" altLang="en-US" sz="1600" b="1" i="1" dirty="0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9F08FC87-F8D4-418D-8389-6592940C99D7}"/>
              </a:ext>
            </a:extLst>
          </p:cNvPr>
          <p:cNvSpPr txBox="1"/>
          <p:nvPr/>
        </p:nvSpPr>
        <p:spPr>
          <a:xfrm>
            <a:off x="9571353" y="821253"/>
            <a:ext cx="19475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i="1" dirty="0"/>
              <a:t>0.96</a:t>
            </a:r>
            <a:r>
              <a:rPr lang="zh-CN" altLang="en-US" b="1" i="1" dirty="0"/>
              <a:t>*</a:t>
            </a:r>
            <a:r>
              <a:rPr lang="en-US" altLang="zh-CN" b="1" i="1" dirty="0"/>
              <a:t>0.9 =86.4% </a:t>
            </a:r>
            <a:endParaRPr lang="zh-CN" altLang="en-US" sz="1600" b="1" i="1" dirty="0"/>
          </a:p>
        </p:txBody>
      </p:sp>
    </p:spTree>
    <p:extLst>
      <p:ext uri="{BB962C8B-B14F-4D97-AF65-F5344CB8AC3E}">
        <p14:creationId xmlns:p14="http://schemas.microsoft.com/office/powerpoint/2010/main" val="30375808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000">
        <p159:morph option="byObject"/>
      </p:transition>
    </mc:Choice>
    <mc:Fallback xmlns="">
      <p:transition spd="slow" advTm="300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02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cs typeface="+mn-ea"/>
                <a:sym typeface="+mn-lt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cs typeface="+mn-ea"/>
                <a:sym typeface="+mn-lt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7" name="标题占位符 1">
            <a:extLst>
              <a:ext uri="{FF2B5EF4-FFF2-40B4-BE49-F238E27FC236}">
                <a16:creationId xmlns:a16="http://schemas.microsoft.com/office/drawing/2014/main" id="{35CE67DA-8DF0-4A90-BBA9-237E6B31F313}"/>
              </a:ext>
            </a:extLst>
          </p:cNvPr>
          <p:cNvSpPr txBox="1"/>
          <p:nvPr/>
        </p:nvSpPr>
        <p:spPr>
          <a:xfrm>
            <a:off x="1042966" y="149511"/>
            <a:ext cx="5435600" cy="506497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sym typeface="+mn-ea"/>
              </a:rPr>
              <a:t>Introduction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A16BD107-4947-474C-9BDA-DEE5C9760D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2966" y="3012819"/>
            <a:ext cx="1380952" cy="1219048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3D5596E2-8E33-4C3B-BE24-6DABAE9B8B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14114" y="2437481"/>
            <a:ext cx="1352381" cy="1800000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C3437BA8-DC17-4F85-BEDC-E8D1BC99BBC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563"/>
          <a:stretch/>
        </p:blipFill>
        <p:spPr>
          <a:xfrm>
            <a:off x="4310351" y="2437481"/>
            <a:ext cx="1323810" cy="1800001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0E689C42-733C-43C6-BF40-1D5DC62140E4}"/>
              </a:ext>
            </a:extLst>
          </p:cNvPr>
          <p:cNvSpPr txBox="1"/>
          <p:nvPr/>
        </p:nvSpPr>
        <p:spPr>
          <a:xfrm>
            <a:off x="1388204" y="4274731"/>
            <a:ext cx="69047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/>
              <a:t>98%</a:t>
            </a:r>
            <a:endParaRPr lang="zh-CN" altLang="en-US" b="1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A80E798A-545C-4CF4-8F17-D322681EAE34}"/>
              </a:ext>
            </a:extLst>
          </p:cNvPr>
          <p:cNvSpPr txBox="1"/>
          <p:nvPr/>
        </p:nvSpPr>
        <p:spPr>
          <a:xfrm>
            <a:off x="3007611" y="4274731"/>
            <a:ext cx="69047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/>
              <a:t>93%</a:t>
            </a:r>
            <a:endParaRPr lang="zh-CN" altLang="en-US" b="1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4A335254-CF06-450D-A738-0ACB5ECB9548}"/>
              </a:ext>
            </a:extLst>
          </p:cNvPr>
          <p:cNvSpPr txBox="1"/>
          <p:nvPr/>
        </p:nvSpPr>
        <p:spPr>
          <a:xfrm>
            <a:off x="4634533" y="4274731"/>
            <a:ext cx="69047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/>
              <a:t>91%</a:t>
            </a:r>
            <a:endParaRPr lang="zh-CN" altLang="en-US" b="1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D5F4462A-3223-4084-8404-ED8B20021D5D}"/>
              </a:ext>
            </a:extLst>
          </p:cNvPr>
          <p:cNvSpPr txBox="1"/>
          <p:nvPr/>
        </p:nvSpPr>
        <p:spPr>
          <a:xfrm>
            <a:off x="3038807" y="1341743"/>
            <a:ext cx="76219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/>
              <a:t>CNN</a:t>
            </a:r>
            <a:endParaRPr lang="zh-CN" altLang="en-US" b="1" dirty="0"/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B90DE4B4-9819-4587-8097-CC4E9E9F391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742" t="6260" b="13822"/>
          <a:stretch/>
        </p:blipFill>
        <p:spPr>
          <a:xfrm>
            <a:off x="7343047" y="2098490"/>
            <a:ext cx="1993826" cy="2452825"/>
          </a:xfrm>
          <a:prstGeom prst="rect">
            <a:avLst/>
          </a:prstGeom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6BD87F05-E3C5-40E3-B042-3A664B89D3AA}"/>
              </a:ext>
            </a:extLst>
          </p:cNvPr>
          <p:cNvSpPr txBox="1"/>
          <p:nvPr/>
        </p:nvSpPr>
        <p:spPr>
          <a:xfrm>
            <a:off x="7526727" y="1341743"/>
            <a:ext cx="162646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/>
              <a:t>Transformer</a:t>
            </a:r>
            <a:endParaRPr lang="zh-CN" altLang="en-US" b="1" dirty="0"/>
          </a:p>
        </p:txBody>
      </p:sp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5DD3044E-00E3-4C43-ADBF-4625B3031F85}"/>
              </a:ext>
            </a:extLst>
          </p:cNvPr>
          <p:cNvCxnSpPr>
            <a:cxnSpLocks/>
          </p:cNvCxnSpPr>
          <p:nvPr/>
        </p:nvCxnSpPr>
        <p:spPr>
          <a:xfrm>
            <a:off x="6172358" y="3324903"/>
            <a:ext cx="770965" cy="9869"/>
          </a:xfrm>
          <a:prstGeom prst="straightConnector1">
            <a:avLst/>
          </a:prstGeom>
          <a:ln w="28575">
            <a:solidFill>
              <a:srgbClr val="C7A48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A321FA48-F840-4C99-8E14-EE17B94D5096}"/>
              </a:ext>
            </a:extLst>
          </p:cNvPr>
          <p:cNvCxnSpPr>
            <a:cxnSpLocks/>
          </p:cNvCxnSpPr>
          <p:nvPr/>
        </p:nvCxnSpPr>
        <p:spPr>
          <a:xfrm>
            <a:off x="9612601" y="3343736"/>
            <a:ext cx="770965" cy="9869"/>
          </a:xfrm>
          <a:prstGeom prst="straightConnector1">
            <a:avLst/>
          </a:prstGeom>
          <a:ln w="28575">
            <a:solidFill>
              <a:srgbClr val="C7A48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本框 37">
            <a:extLst>
              <a:ext uri="{FF2B5EF4-FFF2-40B4-BE49-F238E27FC236}">
                <a16:creationId xmlns:a16="http://schemas.microsoft.com/office/drawing/2014/main" id="{0A69EC4A-EE66-47F2-8924-1C73008C5A85}"/>
              </a:ext>
            </a:extLst>
          </p:cNvPr>
          <p:cNvSpPr txBox="1"/>
          <p:nvPr/>
        </p:nvSpPr>
        <p:spPr>
          <a:xfrm>
            <a:off x="10659295" y="3137426"/>
            <a:ext cx="8596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/>
              <a:t>Good?</a:t>
            </a:r>
            <a:endParaRPr lang="zh-CN" altLang="en-US" b="1" dirty="0"/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956094D3-4AD5-4097-A1D4-E584759BCC08}"/>
              </a:ext>
            </a:extLst>
          </p:cNvPr>
          <p:cNvSpPr txBox="1"/>
          <p:nvPr/>
        </p:nvSpPr>
        <p:spPr>
          <a:xfrm>
            <a:off x="929105" y="791305"/>
            <a:ext cx="16728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/>
              <a:t>Cross-testing</a:t>
            </a:r>
            <a:endParaRPr lang="zh-CN" altLang="en-US" b="1" dirty="0"/>
          </a:p>
        </p:txBody>
      </p:sp>
      <p:pic>
        <p:nvPicPr>
          <p:cNvPr id="43" name="图片 42">
            <a:extLst>
              <a:ext uri="{FF2B5EF4-FFF2-40B4-BE49-F238E27FC236}">
                <a16:creationId xmlns:a16="http://schemas.microsoft.com/office/drawing/2014/main" id="{1C23CCCC-A82E-4A69-AD5A-12C5E1DA3A9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79771" y="2079486"/>
            <a:ext cx="935998" cy="9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4668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000">
        <p159:morph option="byObject"/>
      </p:transition>
    </mc:Choice>
    <mc:Fallback xmlns="">
      <p:transition spd="slow" advTm="300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03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cs typeface="+mn-ea"/>
                <a:sym typeface="+mn-lt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cs typeface="+mn-ea"/>
                <a:sym typeface="+mn-lt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6" name="标题占位符 1">
            <a:extLst>
              <a:ext uri="{FF2B5EF4-FFF2-40B4-BE49-F238E27FC236}">
                <a16:creationId xmlns:a16="http://schemas.microsoft.com/office/drawing/2014/main" id="{DA759CE5-CE93-4205-B15C-F6ABD2B33EF3}"/>
              </a:ext>
            </a:extLst>
          </p:cNvPr>
          <p:cNvSpPr txBox="1"/>
          <p:nvPr/>
        </p:nvSpPr>
        <p:spPr>
          <a:xfrm>
            <a:off x="1042966" y="149511"/>
            <a:ext cx="2247081" cy="506497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600" b="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sym typeface="+mn-ea"/>
              </a:rPr>
              <a:t>Related Work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D98AF414-8BFF-4329-AB54-E2FEB5405A64}"/>
              </a:ext>
            </a:extLst>
          </p:cNvPr>
          <p:cNvSpPr txBox="1"/>
          <p:nvPr/>
        </p:nvSpPr>
        <p:spPr>
          <a:xfrm>
            <a:off x="1042966" y="814949"/>
            <a:ext cx="91588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i="1" dirty="0"/>
              <a:t>What made you do this? Understanding black-box decisions with sufficient input subsets</a:t>
            </a:r>
            <a:endParaRPr lang="zh-CN" altLang="en-US" b="1" i="1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4C071AEE-7327-494B-98B4-C263AE9C6662}"/>
              </a:ext>
            </a:extLst>
          </p:cNvPr>
          <p:cNvSpPr txBox="1"/>
          <p:nvPr/>
        </p:nvSpPr>
        <p:spPr>
          <a:xfrm>
            <a:off x="1365696" y="1390942"/>
            <a:ext cx="3529034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S</a:t>
            </a:r>
            <a:r>
              <a:rPr lang="zh-CN" altLang="en-US" dirty="0"/>
              <a:t>ufficient input subset (</a:t>
            </a:r>
            <a:r>
              <a:rPr lang="zh-CN" altLang="en-US" b="1" dirty="0"/>
              <a:t>SIS</a:t>
            </a:r>
            <a:r>
              <a:rPr lang="zh-CN" altLang="en-US" dirty="0"/>
              <a:t>)</a:t>
            </a:r>
            <a:r>
              <a:rPr lang="en-US" altLang="zh-CN" dirty="0"/>
              <a:t>:</a:t>
            </a:r>
          </a:p>
          <a:p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/>
              <a:t>从实例反向选择实现</a:t>
            </a:r>
            <a:endParaRPr lang="en-US" altLang="zh-CN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/>
              <a:t>不关注模型类型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9761EF82-D1E8-43DA-89B8-72F558F100D0}"/>
              </a:ext>
            </a:extLst>
          </p:cNvPr>
          <p:cNvSpPr txBox="1"/>
          <p:nvPr/>
        </p:nvSpPr>
        <p:spPr>
          <a:xfrm>
            <a:off x="1042966" y="3005010"/>
            <a:ext cx="90781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i="1" dirty="0"/>
              <a:t>One Explanation is Not Enough: Structured Attention Graphs for Image Classification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D4408E74-1FC3-4CDF-95AD-15C710DC90C5}"/>
              </a:ext>
            </a:extLst>
          </p:cNvPr>
          <p:cNvSpPr txBox="1"/>
          <p:nvPr/>
        </p:nvSpPr>
        <p:spPr>
          <a:xfrm>
            <a:off x="1365696" y="3689923"/>
            <a:ext cx="6096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/>
              <a:t>波束搜索算法：</a:t>
            </a:r>
            <a:r>
              <a:rPr lang="en-US" altLang="zh-CN" sz="1600" b="1" dirty="0"/>
              <a:t>MSE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b="0" i="0" dirty="0">
                <a:solidFill>
                  <a:srgbClr val="1D2129"/>
                </a:solidFill>
                <a:effectLst/>
                <a:latin typeface="PingFangSC-Regular"/>
              </a:rPr>
              <a:t>结构化注意力图</a:t>
            </a:r>
            <a:r>
              <a:rPr lang="en-US" altLang="zh-CN" sz="1600" b="1" i="0" dirty="0">
                <a:solidFill>
                  <a:srgbClr val="1D2129"/>
                </a:solidFill>
                <a:effectLst/>
              </a:rPr>
              <a:t>(SAG</a:t>
            </a:r>
            <a:r>
              <a:rPr lang="en-US" altLang="zh-CN" sz="1600" b="1" dirty="0">
                <a:solidFill>
                  <a:srgbClr val="1D2129"/>
                </a:solidFill>
              </a:rPr>
              <a:t>)</a:t>
            </a:r>
            <a:endParaRPr lang="zh-CN" altLang="en-US" sz="1600" b="1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2260D8D9-23AD-4B16-BCB1-A09E44833C3E}"/>
              </a:ext>
            </a:extLst>
          </p:cNvPr>
          <p:cNvSpPr txBox="1"/>
          <p:nvPr/>
        </p:nvSpPr>
        <p:spPr>
          <a:xfrm>
            <a:off x="1054884" y="4651835"/>
            <a:ext cx="106918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i="1" dirty="0">
                <a:solidFill>
                  <a:srgbClr val="02C693"/>
                </a:solidFill>
              </a:rPr>
              <a:t>Comparing the Decision-Making Mechanisms by Transformers and CNNs via Explanation Methods(</a:t>
            </a:r>
            <a:r>
              <a:rPr lang="zh-CN" altLang="en-US" i="1" dirty="0">
                <a:solidFill>
                  <a:srgbClr val="02C693"/>
                </a:solidFill>
              </a:rPr>
              <a:t>本文</a:t>
            </a:r>
            <a:r>
              <a:rPr lang="en-US" altLang="zh-CN" b="1" i="1" dirty="0">
                <a:solidFill>
                  <a:srgbClr val="02C693"/>
                </a:solidFill>
              </a:rPr>
              <a:t>)</a:t>
            </a:r>
            <a:endParaRPr lang="zh-CN" altLang="en-US" b="1" i="1" dirty="0">
              <a:solidFill>
                <a:srgbClr val="02C693"/>
              </a:solidFill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049DB85B-317C-450B-9144-0E8FDAF1F38E}"/>
              </a:ext>
            </a:extLst>
          </p:cNvPr>
          <p:cNvSpPr txBox="1"/>
          <p:nvPr/>
        </p:nvSpPr>
        <p:spPr>
          <a:xfrm>
            <a:off x="1365696" y="5223239"/>
            <a:ext cx="4291034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/>
              <a:t>Sub-Explanation Counting</a:t>
            </a:r>
            <a:r>
              <a:rPr lang="zh-CN" altLang="en-US" sz="1600" dirty="0"/>
              <a:t>：</a:t>
            </a:r>
            <a:r>
              <a:rPr lang="en-US" altLang="zh-CN" sz="1600" dirty="0"/>
              <a:t>based</a:t>
            </a:r>
            <a:r>
              <a:rPr lang="zh-CN" altLang="en-US" sz="1600" dirty="0"/>
              <a:t> </a:t>
            </a:r>
            <a:r>
              <a:rPr lang="en-US" altLang="zh-CN" sz="1600" dirty="0"/>
              <a:t>on </a:t>
            </a:r>
            <a:r>
              <a:rPr lang="en-US" altLang="zh-CN" sz="1600" b="1" dirty="0"/>
              <a:t>MSE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/>
              <a:t>关注</a:t>
            </a:r>
            <a:r>
              <a:rPr lang="en-US" altLang="zh-CN" sz="1600" b="1" dirty="0"/>
              <a:t>CNN</a:t>
            </a:r>
            <a:r>
              <a:rPr lang="zh-CN" altLang="en-US" sz="1600" dirty="0"/>
              <a:t>与</a:t>
            </a:r>
            <a:r>
              <a:rPr lang="en-US" altLang="zh-CN" sz="1600" b="1" dirty="0"/>
              <a:t>transformer</a:t>
            </a:r>
            <a:r>
              <a:rPr lang="zh-CN" altLang="en-US" sz="1600" dirty="0"/>
              <a:t>的决策机制的差异</a:t>
            </a:r>
            <a:endParaRPr lang="en-US" altLang="zh-CN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/>
              <a:t>可视化：</a:t>
            </a:r>
            <a:r>
              <a:rPr lang="en-US" altLang="zh-CN" sz="1600" b="1" dirty="0" err="1"/>
              <a:t>iGOS</a:t>
            </a:r>
            <a:r>
              <a:rPr lang="en-US" altLang="zh-CN" sz="1600" b="1" dirty="0"/>
              <a:t>++</a:t>
            </a: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45F3A379-FCBD-4D7D-802C-ECC0EB4DC9C6}"/>
              </a:ext>
            </a:extLst>
          </p:cNvPr>
          <p:cNvSpPr/>
          <p:nvPr/>
        </p:nvSpPr>
        <p:spPr>
          <a:xfrm>
            <a:off x="10266154" y="846209"/>
            <a:ext cx="1252746" cy="440327"/>
          </a:xfrm>
          <a:prstGeom prst="roundRect">
            <a:avLst/>
          </a:prstGeom>
          <a:solidFill>
            <a:srgbClr val="02C693"/>
          </a:solidFill>
          <a:ln>
            <a:solidFill>
              <a:srgbClr val="02C6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/>
              <a:t>寻找特征</a:t>
            </a:r>
          </a:p>
        </p:txBody>
      </p:sp>
    </p:spTree>
    <p:extLst>
      <p:ext uri="{BB962C8B-B14F-4D97-AF65-F5344CB8AC3E}">
        <p14:creationId xmlns:p14="http://schemas.microsoft.com/office/powerpoint/2010/main" val="39615299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000">
        <p159:morph option="byObject"/>
      </p:transition>
    </mc:Choice>
    <mc:Fallback xmlns="">
      <p:transition spd="slow" advTm="3000">
        <p:fade/>
      </p:transition>
    </mc:Fallback>
  </mc:AlternateContent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wbeyijpg">
      <a:majorFont>
        <a:latin typeface="Times New Roman" panose="020F0302020204030204"/>
        <a:ea typeface="微软雅黑"/>
        <a:cs typeface=""/>
      </a:majorFont>
      <a:minorFont>
        <a:latin typeface="Times New Roman" panose="020F0502020204030204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4-2</Template>
  <TotalTime>12300</TotalTime>
  <Words>1232</Words>
  <Application>Microsoft Office PowerPoint</Application>
  <PresentationFormat>宽屏</PresentationFormat>
  <Paragraphs>441</Paragraphs>
  <Slides>41</Slides>
  <Notes>40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41</vt:i4>
      </vt:variant>
    </vt:vector>
  </HeadingPairs>
  <TitlesOfParts>
    <vt:vector size="47" baseType="lpstr">
      <vt:lpstr>PingFangSC-Regular</vt:lpstr>
      <vt:lpstr>等线</vt:lpstr>
      <vt:lpstr>微软雅黑</vt:lpstr>
      <vt:lpstr>Arial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won gary</dc:creator>
  <cp:lastModifiedBy>建宇 戚</cp:lastModifiedBy>
  <cp:revision>1052</cp:revision>
  <dcterms:created xsi:type="dcterms:W3CDTF">2022-04-19T02:24:36Z</dcterms:created>
  <dcterms:modified xsi:type="dcterms:W3CDTF">2024-05-25T09:16:44Z</dcterms:modified>
</cp:coreProperties>
</file>